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9144000" cy="5143500"/>
  <p:notesSz cx="6858000" cy="9144000"/>
  <p:embeddedFontLst>
    <p:embeddedFont>
      <p:font typeface="Bangers"/>
      <p:regular r:id="rId64"/>
    </p:embeddedFont>
    <p:embeddedFont>
      <p:font typeface="Abel" panose="02000506030000020004"/>
      <p:regular r:id="rId65"/>
    </p:embeddedFont>
    <p:embeddedFont>
      <p:font typeface="Righteous" panose="02010506000000020000"/>
      <p:regular r:id="rId66"/>
    </p:embeddedFont>
    <p:embeddedFont>
      <p:font typeface="Bitter"/>
      <p:regular r:id="rId67"/>
      <p:bold r:id="rId68"/>
      <p:italic r:id="rId69"/>
      <p:boldItalic r:id="rId70"/>
    </p:embeddedFont>
    <p:embeddedFont>
      <p:font typeface="Rubik"/>
      <p:regular r:id="rId71"/>
      <p:bold r:id="rId72"/>
      <p:italic r:id="rId73"/>
      <p:boldItalic r:id="rId74"/>
    </p:embeddedFont>
    <p:embeddedFont>
      <p:font typeface="Carme" panose="02000000000000000000"/>
      <p:regular r:id="rId75"/>
    </p:embeddedFont>
    <p:embeddedFont>
      <p:font typeface="Roboto" panose="02000000000000000000"/>
      <p:regular r:id="rId76"/>
    </p:embeddedFont>
  </p:embeddedFontLst>
  <p:custDataLst>
    <p:tags r:id="rId7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4617BA3-7A23-4A60-89A6-27CCFEB81B4F}"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gs" Target="tags/tag1.xml"/><Relationship Id="rId76" Type="http://schemas.openxmlformats.org/officeDocument/2006/relationships/font" Target="fonts/font13.fntdata"/><Relationship Id="rId75" Type="http://schemas.openxmlformats.org/officeDocument/2006/relationships/font" Target="fonts/font12.fntdata"/><Relationship Id="rId74" Type="http://schemas.openxmlformats.org/officeDocument/2006/relationships/font" Target="fonts/font11.fntdata"/><Relationship Id="rId73" Type="http://schemas.openxmlformats.org/officeDocument/2006/relationships/font" Target="fonts/font10.fntdata"/><Relationship Id="rId72" Type="http://schemas.openxmlformats.org/officeDocument/2006/relationships/font" Target="fonts/font9.fntdata"/><Relationship Id="rId71" Type="http://schemas.openxmlformats.org/officeDocument/2006/relationships/font" Target="fonts/font8.fntdata"/><Relationship Id="rId70" Type="http://schemas.openxmlformats.org/officeDocument/2006/relationships/font" Target="fonts/font7.fntdata"/><Relationship Id="rId7" Type="http://schemas.openxmlformats.org/officeDocument/2006/relationships/slide" Target="slides/slide4.xml"/><Relationship Id="rId69" Type="http://schemas.openxmlformats.org/officeDocument/2006/relationships/font" Target="fonts/font6.fntdata"/><Relationship Id="rId68" Type="http://schemas.openxmlformats.org/officeDocument/2006/relationships/font" Target="fonts/font5.fntdata"/><Relationship Id="rId67" Type="http://schemas.openxmlformats.org/officeDocument/2006/relationships/font" Target="fonts/font4.fntdata"/><Relationship Id="rId66" Type="http://schemas.openxmlformats.org/officeDocument/2006/relationships/font" Target="fonts/font3.fntdata"/><Relationship Id="rId65" Type="http://schemas.openxmlformats.org/officeDocument/2006/relationships/font" Target="fonts/font2.fntdata"/><Relationship Id="rId64" Type="http://schemas.openxmlformats.org/officeDocument/2006/relationships/font" Target="fonts/font1.fntdata"/><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i4k12.org/resources/big-ideas-poster/"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cb2db9cf39_0_2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cb2db9cf39_0_2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314dfd254f1_0_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14dfd254f1_0_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Chart </a:t>
            </a:r>
            <a:r>
              <a:rPr lang="en-GB"/>
              <a:t>adapted</a:t>
            </a:r>
            <a:r>
              <a:rPr lang="en-GB"/>
              <a:t> from the 5 big ideas of AI </a:t>
            </a:r>
            <a:r>
              <a:rPr lang="en-GB" u="sng">
                <a:solidFill>
                  <a:schemeClr val="hlink"/>
                </a:solidFill>
                <a:hlinkClick r:id="rId3"/>
              </a:rPr>
              <a:t>https://ai4k12.org/resources/big-ideas-poster/</a:t>
            </a:r>
            <a:endParaRPr lang="en-GB" u="sng">
              <a:solidFill>
                <a:schemeClr val="hlink"/>
              </a:solidFill>
            </a:endParaRPr>
          </a:p>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30571c962f7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0571c962f7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Click the </a:t>
            </a:r>
            <a:r>
              <a:rPr lang="en-GB"/>
              <a:t>rectangle</a:t>
            </a:r>
            <a:r>
              <a:rPr lang="en-GB"/>
              <a:t> for an answer. </a:t>
            </a:r>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313418462a9_0_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13418462a9_0_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313418462a9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13418462a9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g313418462a9_0_1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13418462a9_0_1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g313418462a9_0_1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13418462a9_0_1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g314dfd254f1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4dfd254f1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g30571c962f7_0_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0571c962f7_0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f52c61d8bd_0_29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f52c61d8bd_0_2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g30571c962f7_0_1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0571c962f7_0_1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f52c61d8bd_0_33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f52c61d8bd_0_3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gf52c61d8bd_0_34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52c61d8bd_0_3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2d5ac4361ff_0_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d5ac4361ff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3" name="Shape 313"/>
        <p:cNvGrpSpPr/>
        <p:nvPr/>
      </p:nvGrpSpPr>
      <p:grpSpPr>
        <a:xfrm>
          <a:off x="0" y="0"/>
          <a:ext cx="0" cy="0"/>
          <a:chOff x="0" y="0"/>
          <a:chExt cx="0" cy="0"/>
        </a:xfrm>
      </p:grpSpPr>
      <p:sp>
        <p:nvSpPr>
          <p:cNvPr id="314" name="Google Shape;314;g2d5ac4361ff_0_1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d5ac4361ff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g30571c962f7_0_13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0571c962f7_0_1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2d5ac4361ff_0_5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d5ac4361ff_0_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g312fb773d63_0_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12fb773d63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30571c962f7_0_1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0571c962f7_0_1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3" name="Shape 363"/>
        <p:cNvGrpSpPr/>
        <p:nvPr/>
      </p:nvGrpSpPr>
      <p:grpSpPr>
        <a:xfrm>
          <a:off x="0" y="0"/>
          <a:ext cx="0" cy="0"/>
          <a:chOff x="0" y="0"/>
          <a:chExt cx="0" cy="0"/>
        </a:xfrm>
      </p:grpSpPr>
      <p:sp>
        <p:nvSpPr>
          <p:cNvPr id="364" name="Google Shape;364;gcb2db9cf39_0_3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b2db9cf39_0_3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3" name="Shape 373"/>
        <p:cNvGrpSpPr/>
        <p:nvPr/>
      </p:nvGrpSpPr>
      <p:grpSpPr>
        <a:xfrm>
          <a:off x="0" y="0"/>
          <a:ext cx="0" cy="0"/>
          <a:chOff x="0" y="0"/>
          <a:chExt cx="0" cy="0"/>
        </a:xfrm>
      </p:grpSpPr>
      <p:sp>
        <p:nvSpPr>
          <p:cNvPr id="374" name="Google Shape;374;gcb2db9cf39_0_32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cb2db9cf39_0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gcb2db9cf39_0_8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b2db9cf39_0_8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2" name="Shape 382"/>
        <p:cNvGrpSpPr/>
        <p:nvPr/>
      </p:nvGrpSpPr>
      <p:grpSpPr>
        <a:xfrm>
          <a:off x="0" y="0"/>
          <a:ext cx="0" cy="0"/>
          <a:chOff x="0" y="0"/>
          <a:chExt cx="0" cy="0"/>
        </a:xfrm>
      </p:grpSpPr>
      <p:sp>
        <p:nvSpPr>
          <p:cNvPr id="383" name="Google Shape;383;g313418462a9_1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13418462a9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1" name="Shape 391"/>
        <p:cNvGrpSpPr/>
        <p:nvPr/>
      </p:nvGrpSpPr>
      <p:grpSpPr>
        <a:xfrm>
          <a:off x="0" y="0"/>
          <a:ext cx="0" cy="0"/>
          <a:chOff x="0" y="0"/>
          <a:chExt cx="0" cy="0"/>
        </a:xfrm>
      </p:grpSpPr>
      <p:sp>
        <p:nvSpPr>
          <p:cNvPr id="392" name="Google Shape;392;g306359256d9_0_11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06359256d9_0_1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Rubik"/>
              <a:buAutoNum type="arabicPeriod"/>
            </a:pPr>
            <a:r>
              <a:rPr lang="en-GB">
                <a:solidFill>
                  <a:schemeClr val="dk1"/>
                </a:solidFill>
                <a:latin typeface="Rubik"/>
                <a:ea typeface="Rubik"/>
                <a:cs typeface="Rubik"/>
                <a:sym typeface="Rubik"/>
              </a:rPr>
              <a:t>Begin drawing some simple images (you can use any that you would like, but we would suggest a house, a bird, a clock, an apple or anything else you feel comfortable drawing and you think will be easily recognizable to your students.) Tell the students that they can shout out their predictions while you are drawing and the timer will record how long it takes you to correctly predict each one. You can draw as many images as you would like, but we would suggest at least 3 or 4.</a:t>
            </a:r>
            <a:endParaRPr>
              <a:solidFill>
                <a:schemeClr val="dk1"/>
              </a:solidFill>
              <a:latin typeface="Rubik"/>
              <a:ea typeface="Rubik"/>
              <a:cs typeface="Rubik"/>
              <a:sym typeface="Rubik"/>
            </a:endParaRPr>
          </a:p>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1" name="Shape 401"/>
        <p:cNvGrpSpPr/>
        <p:nvPr/>
      </p:nvGrpSpPr>
      <p:grpSpPr>
        <a:xfrm>
          <a:off x="0" y="0"/>
          <a:ext cx="0" cy="0"/>
          <a:chOff x="0" y="0"/>
          <a:chExt cx="0" cy="0"/>
        </a:xfrm>
      </p:grpSpPr>
      <p:sp>
        <p:nvSpPr>
          <p:cNvPr id="402" name="Google Shape;402;g306359256d9_0_12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06359256d9_0_1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215">
                <a:solidFill>
                  <a:schemeClr val="dk1"/>
                </a:solidFill>
                <a:latin typeface="Rubik"/>
                <a:ea typeface="Rubik"/>
                <a:cs typeface="Rubik"/>
                <a:sym typeface="Rubik"/>
              </a:rPr>
              <a:t>ANSWER: Images and pictures you have seen before are part of a personal “dataset” that we may not think about, but use all the time. </a:t>
            </a:r>
            <a:endParaRPr sz="2215">
              <a:solidFill>
                <a:schemeClr val="dk1"/>
              </a:solidFill>
              <a:latin typeface="Rubik"/>
              <a:ea typeface="Rubik"/>
              <a:cs typeface="Rubik"/>
              <a:sym typeface="Rubik"/>
            </a:endParaRPr>
          </a:p>
          <a:p>
            <a:pPr marL="457200" lvl="0" indent="0" algn="l" rtl="0">
              <a:lnSpc>
                <a:spcPct val="115000"/>
              </a:lnSpc>
              <a:spcBef>
                <a:spcPts val="0"/>
              </a:spcBef>
              <a:spcAft>
                <a:spcPts val="0"/>
              </a:spcAft>
              <a:buNone/>
            </a:pPr>
            <a:endParaRPr>
              <a:solidFill>
                <a:schemeClr val="dk1"/>
              </a:solidFill>
              <a:latin typeface="Rubik"/>
              <a:ea typeface="Rubik"/>
              <a:cs typeface="Rubik"/>
              <a:sym typeface="Rubik"/>
            </a:endParaRPr>
          </a:p>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1" name="Shape 411"/>
        <p:cNvGrpSpPr/>
        <p:nvPr/>
      </p:nvGrpSpPr>
      <p:grpSpPr>
        <a:xfrm>
          <a:off x="0" y="0"/>
          <a:ext cx="0" cy="0"/>
          <a:chOff x="0" y="0"/>
          <a:chExt cx="0" cy="0"/>
        </a:xfrm>
      </p:grpSpPr>
      <p:sp>
        <p:nvSpPr>
          <p:cNvPr id="412" name="Google Shape;412;g306359256d9_0_13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06359256d9_0_1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Rubik"/>
              <a:buAutoNum type="arabicPeriod"/>
            </a:pPr>
            <a:r>
              <a:rPr lang="en-GB" sz="2215">
                <a:solidFill>
                  <a:schemeClr val="dk1"/>
                </a:solidFill>
                <a:latin typeface="Rubik"/>
                <a:ea typeface="Rubik"/>
                <a:cs typeface="Rubik"/>
                <a:sym typeface="Rubik"/>
              </a:rPr>
              <a:t>Images and pictures you have seen before are part of a personal “dataset” that we may not think about, but use all the time. </a:t>
            </a:r>
            <a:endParaRPr sz="2215">
              <a:solidFill>
                <a:schemeClr val="dk1"/>
              </a:solidFill>
              <a:latin typeface="Rubik"/>
              <a:ea typeface="Rubik"/>
              <a:cs typeface="Rubik"/>
              <a:sym typeface="Rubik"/>
            </a:endParaRPr>
          </a:p>
          <a:p>
            <a:pPr marL="457200" lvl="0" indent="0" algn="l" rtl="0">
              <a:lnSpc>
                <a:spcPct val="115000"/>
              </a:lnSpc>
              <a:spcBef>
                <a:spcPts val="0"/>
              </a:spcBef>
              <a:spcAft>
                <a:spcPts val="0"/>
              </a:spcAft>
              <a:buNone/>
            </a:pPr>
            <a:endParaRPr>
              <a:solidFill>
                <a:schemeClr val="dk1"/>
              </a:solidFill>
              <a:latin typeface="Rubik"/>
              <a:ea typeface="Rubik"/>
              <a:cs typeface="Rubik"/>
              <a:sym typeface="Rubik"/>
            </a:endParaRPr>
          </a:p>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2" name="Shape 422"/>
        <p:cNvGrpSpPr/>
        <p:nvPr/>
      </p:nvGrpSpPr>
      <p:grpSpPr>
        <a:xfrm>
          <a:off x="0" y="0"/>
          <a:ext cx="0" cy="0"/>
          <a:chOff x="0" y="0"/>
          <a:chExt cx="0" cy="0"/>
        </a:xfrm>
      </p:grpSpPr>
      <p:sp>
        <p:nvSpPr>
          <p:cNvPr id="423" name="Google Shape;423;gcb2db9cf39_0_331: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cb2db9cf39_0_3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2" name="Shape 432"/>
        <p:cNvGrpSpPr/>
        <p:nvPr/>
      </p:nvGrpSpPr>
      <p:grpSpPr>
        <a:xfrm>
          <a:off x="0" y="0"/>
          <a:ext cx="0" cy="0"/>
          <a:chOff x="0" y="0"/>
          <a:chExt cx="0" cy="0"/>
        </a:xfrm>
      </p:grpSpPr>
      <p:sp>
        <p:nvSpPr>
          <p:cNvPr id="433" name="Google Shape;433;gf7d1013c2c_0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f7d1013c2c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4" name="Shape 444"/>
        <p:cNvGrpSpPr/>
        <p:nvPr/>
      </p:nvGrpSpPr>
      <p:grpSpPr>
        <a:xfrm>
          <a:off x="0" y="0"/>
          <a:ext cx="0" cy="0"/>
          <a:chOff x="0" y="0"/>
          <a:chExt cx="0" cy="0"/>
        </a:xfrm>
      </p:grpSpPr>
      <p:sp>
        <p:nvSpPr>
          <p:cNvPr id="445" name="Google Shape;445;g306359256d9_0_14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06359256d9_0_1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4" name="Shape 454"/>
        <p:cNvGrpSpPr/>
        <p:nvPr/>
      </p:nvGrpSpPr>
      <p:grpSpPr>
        <a:xfrm>
          <a:off x="0" y="0"/>
          <a:ext cx="0" cy="0"/>
          <a:chOff x="0" y="0"/>
          <a:chExt cx="0" cy="0"/>
        </a:xfrm>
      </p:grpSpPr>
      <p:sp>
        <p:nvSpPr>
          <p:cNvPr id="455" name="Google Shape;455;g2d5ac4361ff_0_4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d5ac4361ff_0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0" name="Shape 460"/>
        <p:cNvGrpSpPr/>
        <p:nvPr/>
      </p:nvGrpSpPr>
      <p:grpSpPr>
        <a:xfrm>
          <a:off x="0" y="0"/>
          <a:ext cx="0" cy="0"/>
          <a:chOff x="0" y="0"/>
          <a:chExt cx="0" cy="0"/>
        </a:xfrm>
      </p:grpSpPr>
      <p:sp>
        <p:nvSpPr>
          <p:cNvPr id="461" name="Google Shape;461;g30f6fa1555b_0_7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0f6fa1555b_0_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Roboto" panose="02000000000000000000"/>
              <a:buAutoNum type="arabicPeriod"/>
            </a:pPr>
            <a:r>
              <a:rPr lang="en-GB">
                <a:solidFill>
                  <a:schemeClr val="dk1"/>
                </a:solidFill>
                <a:latin typeface="Roboto" panose="02000000000000000000"/>
                <a:ea typeface="Roboto" panose="02000000000000000000"/>
                <a:cs typeface="Roboto" panose="02000000000000000000"/>
                <a:sym typeface="Roboto" panose="02000000000000000000"/>
              </a:rPr>
              <a:t>In non-examples of artificial intelligence, it is the human programmers that tell the computer how to respond to specific commands (a human must program an automatic door to open when a certain signal is triggered; a remote control robot must be controlled by a human, etc.).</a:t>
            </a:r>
            <a:endParaRPr>
              <a:solidFill>
                <a:schemeClr val="dk1"/>
              </a:solidFill>
              <a:latin typeface="Roboto" panose="02000000000000000000"/>
              <a:ea typeface="Roboto" panose="02000000000000000000"/>
              <a:cs typeface="Roboto" panose="02000000000000000000"/>
              <a:sym typeface="Roboto" panose="02000000000000000000"/>
            </a:endParaRPr>
          </a:p>
          <a:p>
            <a:pPr marL="457200" lvl="0" indent="0" algn="l" rtl="0">
              <a:lnSpc>
                <a:spcPct val="115000"/>
              </a:lnSpc>
              <a:spcBef>
                <a:spcPts val="0"/>
              </a:spcBef>
              <a:spcAft>
                <a:spcPts val="0"/>
              </a:spcAft>
              <a:buNone/>
            </a:pPr>
            <a:endParaRPr>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g30571c962f7_0_20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0571c962f7_0_2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f52c61d8bd_0_1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52c61d8bd_0_1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2c33a30ff4d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c33a30ff4d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2" name="Shape 492"/>
        <p:cNvGrpSpPr/>
        <p:nvPr/>
      </p:nvGrpSpPr>
      <p:grpSpPr>
        <a:xfrm>
          <a:off x="0" y="0"/>
          <a:ext cx="0" cy="0"/>
          <a:chOff x="0" y="0"/>
          <a:chExt cx="0" cy="0"/>
        </a:xfrm>
      </p:grpSpPr>
      <p:sp>
        <p:nvSpPr>
          <p:cNvPr id="493" name="Google Shape;493;g306359256d9_0_1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06359256d9_0_1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306359256d9_0_17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06359256d9_0_1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8" name="Shape 508"/>
        <p:cNvGrpSpPr/>
        <p:nvPr/>
      </p:nvGrpSpPr>
      <p:grpSpPr>
        <a:xfrm>
          <a:off x="0" y="0"/>
          <a:ext cx="0" cy="0"/>
          <a:chOff x="0" y="0"/>
          <a:chExt cx="0" cy="0"/>
        </a:xfrm>
      </p:grpSpPr>
      <p:sp>
        <p:nvSpPr>
          <p:cNvPr id="509" name="Google Shape;509;g2c33a30ff4d_0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c33a30ff4d_0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6" name="Shape 516"/>
        <p:cNvGrpSpPr/>
        <p:nvPr/>
      </p:nvGrpSpPr>
      <p:grpSpPr>
        <a:xfrm>
          <a:off x="0" y="0"/>
          <a:ext cx="0" cy="0"/>
          <a:chOff x="0" y="0"/>
          <a:chExt cx="0" cy="0"/>
        </a:xfrm>
      </p:grpSpPr>
      <p:sp>
        <p:nvSpPr>
          <p:cNvPr id="517" name="Google Shape;517;g313418462a9_0_3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13418462a9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6" name="Shape 526"/>
        <p:cNvGrpSpPr/>
        <p:nvPr/>
      </p:nvGrpSpPr>
      <p:grpSpPr>
        <a:xfrm>
          <a:off x="0" y="0"/>
          <a:ext cx="0" cy="0"/>
          <a:chOff x="0" y="0"/>
          <a:chExt cx="0" cy="0"/>
        </a:xfrm>
      </p:grpSpPr>
      <p:sp>
        <p:nvSpPr>
          <p:cNvPr id="527" name="Google Shape;527;g2c33a30ff4d_0_3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c33a30ff4d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0" name="Shape 540"/>
        <p:cNvGrpSpPr/>
        <p:nvPr/>
      </p:nvGrpSpPr>
      <p:grpSpPr>
        <a:xfrm>
          <a:off x="0" y="0"/>
          <a:ext cx="0" cy="0"/>
          <a:chOff x="0" y="0"/>
          <a:chExt cx="0" cy="0"/>
        </a:xfrm>
      </p:grpSpPr>
      <p:sp>
        <p:nvSpPr>
          <p:cNvPr id="541" name="Google Shape;541;g313cd65716b_1_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13cd65716b_1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3" name="Shape 553"/>
        <p:cNvGrpSpPr/>
        <p:nvPr/>
      </p:nvGrpSpPr>
      <p:grpSpPr>
        <a:xfrm>
          <a:off x="0" y="0"/>
          <a:ext cx="0" cy="0"/>
          <a:chOff x="0" y="0"/>
          <a:chExt cx="0" cy="0"/>
        </a:xfrm>
      </p:grpSpPr>
      <p:sp>
        <p:nvSpPr>
          <p:cNvPr id="554" name="Google Shape;554;g313cd65716b_1_2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313cd65716b_1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6" name="Shape 566"/>
        <p:cNvGrpSpPr/>
        <p:nvPr/>
      </p:nvGrpSpPr>
      <p:grpSpPr>
        <a:xfrm>
          <a:off x="0" y="0"/>
          <a:ext cx="0" cy="0"/>
          <a:chOff x="0" y="0"/>
          <a:chExt cx="0" cy="0"/>
        </a:xfrm>
      </p:grpSpPr>
      <p:sp>
        <p:nvSpPr>
          <p:cNvPr id="567" name="Google Shape;567;g3064c430e92_1_2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064c430e92_1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6" name="Shape 576"/>
        <p:cNvGrpSpPr/>
        <p:nvPr/>
      </p:nvGrpSpPr>
      <p:grpSpPr>
        <a:xfrm>
          <a:off x="0" y="0"/>
          <a:ext cx="0" cy="0"/>
          <a:chOff x="0" y="0"/>
          <a:chExt cx="0" cy="0"/>
        </a:xfrm>
      </p:grpSpPr>
      <p:sp>
        <p:nvSpPr>
          <p:cNvPr id="577" name="Google Shape;577;g30571c962f7_0_21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0571c962f7_0_2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30571c962f7_0_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0571c962f7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8" name="Shape 588"/>
        <p:cNvGrpSpPr/>
        <p:nvPr/>
      </p:nvGrpSpPr>
      <p:grpSpPr>
        <a:xfrm>
          <a:off x="0" y="0"/>
          <a:ext cx="0" cy="0"/>
          <a:chOff x="0" y="0"/>
          <a:chExt cx="0" cy="0"/>
        </a:xfrm>
      </p:grpSpPr>
      <p:sp>
        <p:nvSpPr>
          <p:cNvPr id="589" name="Google Shape;589;g2f91f60498c_1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f91f60498c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1" name="Shape 601"/>
        <p:cNvGrpSpPr/>
        <p:nvPr/>
      </p:nvGrpSpPr>
      <p:grpSpPr>
        <a:xfrm>
          <a:off x="0" y="0"/>
          <a:ext cx="0" cy="0"/>
          <a:chOff x="0" y="0"/>
          <a:chExt cx="0" cy="0"/>
        </a:xfrm>
      </p:grpSpPr>
      <p:sp>
        <p:nvSpPr>
          <p:cNvPr id="602" name="Google Shape;602;g2f91f60498c_1_1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f91f60498c_1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6" name="Shape 616"/>
        <p:cNvGrpSpPr/>
        <p:nvPr/>
      </p:nvGrpSpPr>
      <p:grpSpPr>
        <a:xfrm>
          <a:off x="0" y="0"/>
          <a:ext cx="0" cy="0"/>
          <a:chOff x="0" y="0"/>
          <a:chExt cx="0" cy="0"/>
        </a:xfrm>
      </p:grpSpPr>
      <p:sp>
        <p:nvSpPr>
          <p:cNvPr id="617" name="Google Shape;617;g3064c430e92_1_3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064c430e92_1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5" name="Shape 625"/>
        <p:cNvGrpSpPr/>
        <p:nvPr/>
      </p:nvGrpSpPr>
      <p:grpSpPr>
        <a:xfrm>
          <a:off x="0" y="0"/>
          <a:ext cx="0" cy="0"/>
          <a:chOff x="0" y="0"/>
          <a:chExt cx="0" cy="0"/>
        </a:xfrm>
      </p:grpSpPr>
      <p:sp>
        <p:nvSpPr>
          <p:cNvPr id="626" name="Google Shape;626;g313cd65716b_1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13cd65716b_1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3" name="Shape 633"/>
        <p:cNvGrpSpPr/>
        <p:nvPr/>
      </p:nvGrpSpPr>
      <p:grpSpPr>
        <a:xfrm>
          <a:off x="0" y="0"/>
          <a:ext cx="0" cy="0"/>
          <a:chOff x="0" y="0"/>
          <a:chExt cx="0" cy="0"/>
        </a:xfrm>
      </p:grpSpPr>
      <p:sp>
        <p:nvSpPr>
          <p:cNvPr id="634" name="Google Shape;634;g313cd65716b_1_66: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313cd65716b_1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1" name="Shape 641"/>
        <p:cNvGrpSpPr/>
        <p:nvPr/>
      </p:nvGrpSpPr>
      <p:grpSpPr>
        <a:xfrm>
          <a:off x="0" y="0"/>
          <a:ext cx="0" cy="0"/>
          <a:chOff x="0" y="0"/>
          <a:chExt cx="0" cy="0"/>
        </a:xfrm>
      </p:grpSpPr>
      <p:sp>
        <p:nvSpPr>
          <p:cNvPr id="642" name="Google Shape;642;g313cd65716b_1_8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13cd65716b_1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9" name="Shape 649"/>
        <p:cNvGrpSpPr/>
        <p:nvPr/>
      </p:nvGrpSpPr>
      <p:grpSpPr>
        <a:xfrm>
          <a:off x="0" y="0"/>
          <a:ext cx="0" cy="0"/>
          <a:chOff x="0" y="0"/>
          <a:chExt cx="0" cy="0"/>
        </a:xfrm>
      </p:grpSpPr>
      <p:sp>
        <p:nvSpPr>
          <p:cNvPr id="650" name="Google Shape;650;g2d5ac4361ff_0_36: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d5ac4361ff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1" name="Shape 661"/>
        <p:cNvGrpSpPr/>
        <p:nvPr/>
      </p:nvGrpSpPr>
      <p:grpSpPr>
        <a:xfrm>
          <a:off x="0" y="0"/>
          <a:ext cx="0" cy="0"/>
          <a:chOff x="0" y="0"/>
          <a:chExt cx="0" cy="0"/>
        </a:xfrm>
      </p:grpSpPr>
      <p:sp>
        <p:nvSpPr>
          <p:cNvPr id="662" name="Google Shape;662;g313cd65716b_1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13cd65716b_1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30571c962f7_0_21: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571c962f7_0_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gf50457b6be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f50457b6be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f52c61d8bd_0_3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52c61d8bd_0_3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30f6fa1555b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0f6fa1555b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50" name="Shape 50"/>
        <p:cNvGrpSpPr/>
        <p:nvPr/>
      </p:nvGrpSpPr>
      <p:grpSpPr>
        <a:xfrm>
          <a:off x="0" y="0"/>
          <a:ext cx="0" cy="0"/>
          <a:chOff x="0" y="0"/>
          <a:chExt cx="0" cy="0"/>
        </a:xfrm>
      </p:grpSpPr>
      <p:pic>
        <p:nvPicPr>
          <p:cNvPr id="51" name="Google Shape;51;p13" descr="comic-04.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52" name="Google Shape;52;p13"/>
          <p:cNvSpPr/>
          <p:nvPr/>
        </p:nvSpPr>
        <p:spPr>
          <a:xfrm rot="169468" flipH="1">
            <a:off x="3608972" y="646196"/>
            <a:ext cx="5247975" cy="3809532"/>
          </a:xfrm>
          <a:prstGeom prst="wedgeEllipseCallout">
            <a:avLst>
              <a:gd name="adj1" fmla="val -42509"/>
              <a:gd name="adj2" fmla="val 62980"/>
            </a:avLst>
          </a:prstGeom>
          <a:solidFill>
            <a:srgbClr val="001936">
              <a:alpha val="2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13"/>
          <p:cNvSpPr/>
          <p:nvPr/>
        </p:nvSpPr>
        <p:spPr>
          <a:xfrm rot="169468" flipH="1">
            <a:off x="3380372" y="417596"/>
            <a:ext cx="5247975" cy="3809532"/>
          </a:xfrm>
          <a:prstGeom prst="wedgeEllipseCallout">
            <a:avLst>
              <a:gd name="adj1" fmla="val -42509"/>
              <a:gd name="adj2" fmla="val 62980"/>
            </a:avLst>
          </a:prstGeom>
          <a:solidFill>
            <a:srgbClr val="FFFFFF"/>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13"/>
          <p:cNvSpPr txBox="1"/>
          <p:nvPr>
            <p:ph type="ctrTitle"/>
          </p:nvPr>
        </p:nvSpPr>
        <p:spPr>
          <a:xfrm>
            <a:off x="4101125" y="1659550"/>
            <a:ext cx="3767400" cy="11598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55" name="Google Shape;55;p13"/>
          <p:cNvSpPr txBox="1"/>
          <p:nvPr>
            <p:ph type="subTitle" idx="1"/>
          </p:nvPr>
        </p:nvSpPr>
        <p:spPr>
          <a:xfrm>
            <a:off x="4101125" y="2687651"/>
            <a:ext cx="3767400" cy="784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400"/>
              <a:buNone/>
              <a:defRPr>
                <a:solidFill>
                  <a:srgbClr val="000000"/>
                </a:solidFill>
              </a:defRPr>
            </a:lvl4pPr>
            <a:lvl5pPr lvl="4" algn="ctr" rtl="0">
              <a:spcBef>
                <a:spcPts val="0"/>
              </a:spcBef>
              <a:spcAft>
                <a:spcPts val="0"/>
              </a:spcAft>
              <a:buClr>
                <a:srgbClr val="000000"/>
              </a:buClr>
              <a:buSzPts val="1400"/>
              <a:buNone/>
              <a:defRPr>
                <a:solidFill>
                  <a:srgbClr val="000000"/>
                </a:solidFill>
              </a:defRPr>
            </a:lvl5pPr>
            <a:lvl6pPr lvl="5" algn="ctr" rtl="0">
              <a:spcBef>
                <a:spcPts val="0"/>
              </a:spcBef>
              <a:spcAft>
                <a:spcPts val="0"/>
              </a:spcAft>
              <a:buClr>
                <a:srgbClr val="000000"/>
              </a:buClr>
              <a:buSzPts val="1400"/>
              <a:buNone/>
              <a:defRPr>
                <a:solidFill>
                  <a:srgbClr val="000000"/>
                </a:solidFill>
              </a:defRPr>
            </a:lvl6pPr>
            <a:lvl7pPr lvl="6" algn="ctr" rtl="0">
              <a:spcBef>
                <a:spcPts val="0"/>
              </a:spcBef>
              <a:spcAft>
                <a:spcPts val="0"/>
              </a:spcAft>
              <a:buClr>
                <a:srgbClr val="000000"/>
              </a:buClr>
              <a:buSzPts val="1400"/>
              <a:buNone/>
              <a:defRPr>
                <a:solidFill>
                  <a:srgbClr val="000000"/>
                </a:solidFill>
              </a:defRPr>
            </a:lvl7pPr>
            <a:lvl8pPr lvl="7" algn="ctr" rtl="0">
              <a:spcBef>
                <a:spcPts val="0"/>
              </a:spcBef>
              <a:spcAft>
                <a:spcPts val="0"/>
              </a:spcAft>
              <a:buClr>
                <a:srgbClr val="000000"/>
              </a:buClr>
              <a:buSzPts val="1400"/>
              <a:buNone/>
              <a:defRPr>
                <a:solidFill>
                  <a:srgbClr val="000000"/>
                </a:solidFill>
              </a:defRPr>
            </a:lvl8pPr>
            <a:lvl9pPr lvl="8" algn="ctr" rtl="0">
              <a:spcBef>
                <a:spcPts val="0"/>
              </a:spcBef>
              <a:spcAft>
                <a:spcPts val="0"/>
              </a:spcAft>
              <a:buClr>
                <a:srgbClr val="000000"/>
              </a:buClr>
              <a:buSzPts val="1400"/>
              <a:buNone/>
              <a:defRPr>
                <a:solidFill>
                  <a:srgbClr val="000000"/>
                </a:solidFill>
              </a:defRPr>
            </a:lvl9pPr>
          </a:lstStyle>
          <a:p/>
        </p:txBody>
      </p:sp>
      <p:sp>
        <p:nvSpPr>
          <p:cNvPr id="56" name="Google Shape;56;p13"/>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57" name="Shape 57"/>
        <p:cNvGrpSpPr/>
        <p:nvPr/>
      </p:nvGrpSpPr>
      <p:grpSpPr>
        <a:xfrm>
          <a:off x="0" y="0"/>
          <a:ext cx="0" cy="0"/>
          <a:chOff x="0" y="0"/>
          <a:chExt cx="0" cy="0"/>
        </a:xfrm>
      </p:grpSpPr>
      <p:pic>
        <p:nvPicPr>
          <p:cNvPr id="58" name="Google Shape;58;p14" descr="comic-02.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59" name="Google Shape;59;p14"/>
          <p:cNvSpPr/>
          <p:nvPr/>
        </p:nvSpPr>
        <p:spPr>
          <a:xfrm>
            <a:off x="1992350" y="37775"/>
            <a:ext cx="5616577" cy="5220440"/>
          </a:xfrm>
          <a:custGeom>
            <a:avLst/>
            <a:gdLst/>
            <a:ahLst/>
            <a:cxnLst/>
            <a:rect l="l" t="t" r="r" b="b"/>
            <a:pathLst>
              <a:path w="114788" h="106692" extrusionOk="0">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001936">
              <a:alpha val="21920"/>
            </a:srgbClr>
          </a:solidFill>
          <a:ln>
            <a:noFill/>
          </a:ln>
        </p:spPr>
      </p:sp>
      <p:sp>
        <p:nvSpPr>
          <p:cNvPr id="60" name="Google Shape;60;p14"/>
          <p:cNvSpPr/>
          <p:nvPr/>
        </p:nvSpPr>
        <p:spPr>
          <a:xfrm>
            <a:off x="1763750" y="-114625"/>
            <a:ext cx="5616577" cy="5220440"/>
          </a:xfrm>
          <a:custGeom>
            <a:avLst/>
            <a:gdLst/>
            <a:ahLst/>
            <a:cxnLst/>
            <a:rect l="l" t="t" r="r" b="b"/>
            <a:pathLst>
              <a:path w="114788" h="106692" extrusionOk="0">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FFFFFF"/>
          </a:solidFill>
          <a:ln w="76200" cap="flat" cmpd="sng">
            <a:solidFill>
              <a:srgbClr val="000000"/>
            </a:solidFill>
            <a:prstDash val="solid"/>
            <a:miter lim="8000"/>
            <a:headEnd type="none" w="med" len="med"/>
            <a:tailEnd type="none" w="med" len="med"/>
          </a:ln>
        </p:spPr>
      </p:sp>
      <p:sp>
        <p:nvSpPr>
          <p:cNvPr id="61" name="Google Shape;61;p14"/>
          <p:cNvSpPr txBox="1"/>
          <p:nvPr>
            <p:ph type="body" idx="1"/>
          </p:nvPr>
        </p:nvSpPr>
        <p:spPr>
          <a:xfrm>
            <a:off x="2905800" y="2161800"/>
            <a:ext cx="3332400" cy="819900"/>
          </a:xfrm>
          <a:prstGeom prst="rect">
            <a:avLst/>
          </a:prstGeom>
        </p:spPr>
        <p:txBody>
          <a:bodyPr spcFirstLastPara="1" wrap="square" lIns="91425" tIns="91425" rIns="91425" bIns="91425" anchor="ctr" anchorCtr="0">
            <a:normAutofit/>
          </a:bodyPr>
          <a:lstStyle>
            <a:lvl1pPr marL="457200" lvl="0"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1pPr>
            <a:lvl2pPr marL="914400" lvl="1" indent="-317500" algn="ctr" rtl="0">
              <a:spcBef>
                <a:spcPts val="0"/>
              </a:spcBef>
              <a:spcAft>
                <a:spcPts val="0"/>
              </a:spcAft>
              <a:buClr>
                <a:srgbClr val="000000"/>
              </a:buClr>
              <a:buSzPts val="1400"/>
              <a:buFont typeface="Bangers"/>
              <a:buChar char="○"/>
              <a:defRPr>
                <a:solidFill>
                  <a:srgbClr val="000000"/>
                </a:solidFill>
                <a:latin typeface="Bangers"/>
                <a:ea typeface="Bangers"/>
                <a:cs typeface="Bangers"/>
                <a:sym typeface="Bangers"/>
              </a:defRPr>
            </a:lvl2pPr>
            <a:lvl3pPr marL="1371600" lvl="2" indent="-317500" algn="ctr" rtl="0">
              <a:spcBef>
                <a:spcPts val="0"/>
              </a:spcBef>
              <a:spcAft>
                <a:spcPts val="0"/>
              </a:spcAft>
              <a:buClr>
                <a:srgbClr val="000000"/>
              </a:buClr>
              <a:buSzPts val="1400"/>
              <a:buFont typeface="Bangers"/>
              <a:buChar char="■"/>
              <a:defRPr>
                <a:solidFill>
                  <a:srgbClr val="000000"/>
                </a:solidFill>
                <a:latin typeface="Bangers"/>
                <a:ea typeface="Bangers"/>
                <a:cs typeface="Bangers"/>
                <a:sym typeface="Bangers"/>
              </a:defRPr>
            </a:lvl3pPr>
            <a:lvl4pPr marL="1828800" lvl="3"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4pPr>
            <a:lvl5pPr marL="2286000" lvl="4"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5pPr>
            <a:lvl6pPr marL="2743200" lvl="5"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6pPr>
            <a:lvl7pPr marL="3200400" lvl="6"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7pPr>
            <a:lvl8pPr marL="3657600" lvl="7"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8pPr>
            <a:lvl9pPr marL="4114800" lvl="8"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9pPr>
          </a:lstStyle>
          <a:p/>
        </p:txBody>
      </p:sp>
      <p:sp>
        <p:nvSpPr>
          <p:cNvPr id="62" name="Google Shape;62;p14"/>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a:latin typeface="Bangers"/>
                <a:ea typeface="Bangers"/>
                <a:cs typeface="Bangers"/>
                <a:sym typeface="Bangers"/>
              </a:defRPr>
            </a:lvl1pPr>
            <a:lvl2pPr lvl="1" rtl="0">
              <a:buNone/>
              <a:defRPr>
                <a:latin typeface="Bangers"/>
                <a:ea typeface="Bangers"/>
                <a:cs typeface="Bangers"/>
                <a:sym typeface="Bangers"/>
              </a:defRPr>
            </a:lvl2pPr>
            <a:lvl3pPr lvl="2" rtl="0">
              <a:buNone/>
              <a:defRPr>
                <a:latin typeface="Bangers"/>
                <a:ea typeface="Bangers"/>
                <a:cs typeface="Bangers"/>
                <a:sym typeface="Bangers"/>
              </a:defRPr>
            </a:lvl3pPr>
            <a:lvl4pPr lvl="3" rtl="0">
              <a:buNone/>
              <a:defRPr>
                <a:latin typeface="Bangers"/>
                <a:ea typeface="Bangers"/>
                <a:cs typeface="Bangers"/>
                <a:sym typeface="Bangers"/>
              </a:defRPr>
            </a:lvl4pPr>
            <a:lvl5pPr lvl="4" rtl="0">
              <a:buNone/>
              <a:defRPr>
                <a:latin typeface="Bangers"/>
                <a:ea typeface="Bangers"/>
                <a:cs typeface="Bangers"/>
                <a:sym typeface="Bangers"/>
              </a:defRPr>
            </a:lvl5pPr>
            <a:lvl6pPr lvl="5" rtl="0">
              <a:buNone/>
              <a:defRPr>
                <a:latin typeface="Bangers"/>
                <a:ea typeface="Bangers"/>
                <a:cs typeface="Bangers"/>
                <a:sym typeface="Bangers"/>
              </a:defRPr>
            </a:lvl6pPr>
            <a:lvl7pPr lvl="6" rtl="0">
              <a:buNone/>
              <a:defRPr>
                <a:latin typeface="Bangers"/>
                <a:ea typeface="Bangers"/>
                <a:cs typeface="Bangers"/>
                <a:sym typeface="Bangers"/>
              </a:defRPr>
            </a:lvl7pPr>
            <a:lvl8pPr lvl="7" rtl="0">
              <a:buNone/>
              <a:defRPr>
                <a:latin typeface="Bangers"/>
                <a:ea typeface="Bangers"/>
                <a:cs typeface="Bangers"/>
                <a:sym typeface="Bangers"/>
              </a:defRPr>
            </a:lvl8pPr>
            <a:lvl9pPr lvl="8" rtl="0">
              <a:buNone/>
              <a:defRPr>
                <a:latin typeface="Bangers"/>
                <a:ea typeface="Bangers"/>
                <a:cs typeface="Bangers"/>
                <a:sym typeface="Bangers"/>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63" name="Shape 63"/>
        <p:cNvGrpSpPr/>
        <p:nvPr/>
      </p:nvGrpSpPr>
      <p:grpSpPr>
        <a:xfrm>
          <a:off x="0" y="0"/>
          <a:ext cx="0" cy="0"/>
          <a:chOff x="0" y="0"/>
          <a:chExt cx="0" cy="0"/>
        </a:xfrm>
      </p:grpSpPr>
      <p:sp>
        <p:nvSpPr>
          <p:cNvPr id="64" name="Google Shape;64;p15"/>
          <p:cNvSpPr txBox="1"/>
          <p:nvPr>
            <p:ph type="title"/>
          </p:nvPr>
        </p:nvSpPr>
        <p:spPr>
          <a:xfrm>
            <a:off x="1795500" y="2924775"/>
            <a:ext cx="5553000" cy="841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65" name="Google Shape;65;p15"/>
          <p:cNvSpPr txBox="1"/>
          <p:nvPr>
            <p:ph type="subTitle" idx="1"/>
          </p:nvPr>
        </p:nvSpPr>
        <p:spPr>
          <a:xfrm>
            <a:off x="2930250" y="3707550"/>
            <a:ext cx="32835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66" name="Google Shape;66;p15"/>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ONE_COLUMN_TEXT_1">
    <p:spTree>
      <p:nvGrpSpPr>
        <p:cNvPr id="67" name="Shape 67"/>
        <p:cNvGrpSpPr/>
        <p:nvPr/>
      </p:nvGrpSpPr>
      <p:grpSpPr>
        <a:xfrm>
          <a:off x="0" y="0"/>
          <a:ext cx="0" cy="0"/>
          <a:chOff x="0" y="0"/>
          <a:chExt cx="0" cy="0"/>
        </a:xfrm>
      </p:grpSpPr>
      <p:sp>
        <p:nvSpPr>
          <p:cNvPr id="68" name="Google Shape;68;p16"/>
          <p:cNvSpPr txBox="1"/>
          <p:nvPr>
            <p:ph type="title"/>
          </p:nvPr>
        </p:nvSpPr>
        <p:spPr>
          <a:xfrm>
            <a:off x="1652325" y="3018950"/>
            <a:ext cx="325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Font typeface="Abel" panose="02000506030000020004"/>
              <a:buNone/>
              <a:defRPr sz="1800">
                <a:latin typeface="Abel" panose="02000506030000020004"/>
                <a:ea typeface="Abel" panose="02000506030000020004"/>
                <a:cs typeface="Abel" panose="02000506030000020004"/>
                <a:sym typeface="Abel" panose="020005060300000200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16"/>
          <p:cNvSpPr txBox="1"/>
          <p:nvPr>
            <p:ph type="subTitle" idx="1"/>
          </p:nvPr>
        </p:nvSpPr>
        <p:spPr>
          <a:xfrm>
            <a:off x="1652325" y="1386650"/>
            <a:ext cx="4045200" cy="18609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SzPts val="2400"/>
              <a:buFont typeface="Righteous" panose="02010506000000020000"/>
              <a:buNone/>
              <a:defRPr sz="2400">
                <a:latin typeface="Righteous" panose="02010506000000020000"/>
                <a:ea typeface="Righteous" panose="02010506000000020000"/>
                <a:cs typeface="Righteous" panose="02010506000000020000"/>
                <a:sym typeface="Righteous" panose="02010506000000020000"/>
              </a:defRPr>
            </a:lvl1pPr>
            <a:lvl2pPr lvl="1"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2pPr>
            <a:lvl3pPr lvl="2"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3pPr>
            <a:lvl4pPr lvl="3"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4pPr>
            <a:lvl5pPr lvl="4"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5pPr>
            <a:lvl6pPr lvl="5"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6pPr>
            <a:lvl7pPr lvl="6"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7pPr>
            <a:lvl8pPr lvl="7"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8pPr>
            <a:lvl9pPr lvl="8" rtl="0">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9pPr>
          </a:lstStyle>
          <a:p/>
        </p:txBody>
      </p:sp>
      <p:sp>
        <p:nvSpPr>
          <p:cNvPr id="70" name="Google Shape;70;p16"/>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71" name="Shape 71"/>
        <p:cNvGrpSpPr/>
        <p:nvPr/>
      </p:nvGrpSpPr>
      <p:grpSpPr>
        <a:xfrm>
          <a:off x="0" y="0"/>
          <a:ext cx="0" cy="0"/>
          <a:chOff x="0" y="0"/>
          <a:chExt cx="0" cy="0"/>
        </a:xfrm>
      </p:grpSpPr>
      <p:sp>
        <p:nvSpPr>
          <p:cNvPr id="72" name="Google Shape;72;p1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73" name="Google Shape;73;p17"/>
          <p:cNvSpPr/>
          <p:nvPr/>
        </p:nvSpPr>
        <p:spPr>
          <a:xfrm>
            <a:off x="0" y="4919400"/>
            <a:ext cx="9144000" cy="224100"/>
          </a:xfrm>
          <a:prstGeom prst="rect">
            <a:avLst/>
          </a:prstGeom>
          <a:solidFill>
            <a:srgbClr val="4873B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74" name="Google Shape;74;p17"/>
          <p:cNvSpPr/>
          <p:nvPr/>
        </p:nvSpPr>
        <p:spPr>
          <a:xfrm>
            <a:off x="0" y="4695300"/>
            <a:ext cx="9144000" cy="224100"/>
          </a:xfrm>
          <a:prstGeom prst="rect">
            <a:avLst/>
          </a:prstGeom>
          <a:solidFill>
            <a:srgbClr val="37B5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75" name="Google Shape;75;p17"/>
          <p:cNvSpPr txBox="1"/>
          <p:nvPr>
            <p:ph type="title"/>
          </p:nvPr>
        </p:nvSpPr>
        <p:spPr>
          <a:xfrm>
            <a:off x="1272525" y="231375"/>
            <a:ext cx="7706400" cy="729600"/>
          </a:xfrm>
          <a:prstGeom prst="rect">
            <a:avLst/>
          </a:prstGeom>
        </p:spPr>
        <p:txBody>
          <a:bodyPr spcFirstLastPara="1" wrap="square" lIns="91425" tIns="91425" rIns="91425" bIns="91425" anchor="t" anchorCtr="0">
            <a:normAutofit/>
          </a:bodyPr>
          <a:lstStyle>
            <a:lvl1pPr lvl="0">
              <a:spcBef>
                <a:spcPts val="0"/>
              </a:spcBef>
              <a:spcAft>
                <a:spcPts val="0"/>
              </a:spcAft>
              <a:buSzPts val="3600"/>
              <a:buFont typeface="Abel" panose="02000506030000020004"/>
              <a:buNone/>
              <a:defRPr sz="3600" b="1">
                <a:latin typeface="Abel" panose="02000506030000020004"/>
                <a:ea typeface="Abel" panose="02000506030000020004"/>
                <a:cs typeface="Abel" panose="02000506030000020004"/>
                <a:sym typeface="Abel" panose="02000506030000020004"/>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 name="Google Shape;76;p17"/>
          <p:cNvSpPr txBox="1"/>
          <p:nvPr>
            <p:ph type="body" idx="1"/>
          </p:nvPr>
        </p:nvSpPr>
        <p:spPr>
          <a:xfrm>
            <a:off x="195775" y="1308125"/>
            <a:ext cx="8756400" cy="33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Font typeface="Abel" panose="02000506030000020004"/>
              <a:buChar char="●"/>
              <a:defRPr>
                <a:latin typeface="Abel" panose="02000506030000020004"/>
                <a:ea typeface="Abel" panose="02000506030000020004"/>
                <a:cs typeface="Abel" panose="02000506030000020004"/>
                <a:sym typeface="Abel" panose="02000506030000020004"/>
              </a:defRPr>
            </a:lvl1pPr>
            <a:lvl2pPr marL="914400" lvl="1"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2pPr>
            <a:lvl3pPr marL="1371600" lvl="2"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3pPr>
            <a:lvl4pPr marL="1828800" lvl="3"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4pPr>
            <a:lvl5pPr marL="2286000" lvl="4"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5pPr>
            <a:lvl6pPr marL="2743200" lvl="5"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6pPr>
            <a:lvl7pPr marL="3200400" lvl="6"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7pPr>
            <a:lvl8pPr marL="3657600" lvl="7"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8pPr>
            <a:lvl9pPr marL="4114800" lvl="8" indent="-317500">
              <a:spcBef>
                <a:spcPts val="0"/>
              </a:spcBef>
              <a:spcAft>
                <a:spcPts val="0"/>
              </a:spcAft>
              <a:buSzPts val="1400"/>
              <a:buFont typeface="Abel" panose="02000506030000020004"/>
              <a:buChar char="■"/>
              <a:defRPr>
                <a:latin typeface="Abel" panose="02000506030000020004"/>
                <a:ea typeface="Abel" panose="02000506030000020004"/>
                <a:cs typeface="Abel" panose="02000506030000020004"/>
                <a:sym typeface="Abel" panose="020005060300000200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hyperlink" Target="http://www.youtube.com/watch?v=CdQnfga65W0" TargetMode="Externa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18.jpe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23.jpe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3.xml"/><Relationship Id="rId4" Type="http://schemas.openxmlformats.org/officeDocument/2006/relationships/image" Target="../media/image25.GIF"/><Relationship Id="rId3" Type="http://schemas.openxmlformats.org/officeDocument/2006/relationships/image" Target="../media/image24.png"/><Relationship Id="rId2" Type="http://schemas.openxmlformats.org/officeDocument/2006/relationships/hyperlink" Target="https://docs.google.com/drawings/d/1sfM8rauoi5n2dXMpGZweLogqTxx6WlvazXHvUH4pvTw/copy" TargetMode="External"/><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26.GIF"/><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27.GIF"/><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quickdraw.withgoogle.com/data" TargetMode="Externa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hyperlink" Target="https://quickdraw.withgoogle.com/"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5.xml"/><Relationship Id="rId2" Type="http://schemas.openxmlformats.org/officeDocument/2006/relationships/image" Target="../media/image33.jpeg"/><Relationship Id="rId1" Type="http://schemas.openxmlformats.org/officeDocument/2006/relationships/hyperlink" Target="http://www.youtube.com/watch?v=X8v1GWzZYJ4" TargetMode="Externa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5.xml"/><Relationship Id="rId3" Type="http://schemas.openxmlformats.org/officeDocument/2006/relationships/image" Target="../media/image19.png"/><Relationship Id="rId2" Type="http://schemas.openxmlformats.org/officeDocument/2006/relationships/image" Target="../media/image35.GIF"/><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5.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5.xml"/><Relationship Id="rId2" Type="http://schemas.openxmlformats.org/officeDocument/2006/relationships/image" Target="../media/image40.png"/><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5.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5.xml"/><Relationship Id="rId3" Type="http://schemas.openxmlformats.org/officeDocument/2006/relationships/image" Target="../media/image44.jpeg"/><Relationship Id="rId2" Type="http://schemas.openxmlformats.org/officeDocument/2006/relationships/image" Target="../media/image41.png"/><Relationship Id="rId1" Type="http://schemas.openxmlformats.org/officeDocument/2006/relationships/image" Target="../media/image6.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5.xml"/><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image" Target="../media/image6.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3.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23.jpe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5.xml"/><Relationship Id="rId2" Type="http://schemas.openxmlformats.org/officeDocument/2006/relationships/image" Target="../media/image49.png"/><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5.xml"/><Relationship Id="rId2" Type="http://schemas.openxmlformats.org/officeDocument/2006/relationships/image" Target="../media/image49.png"/><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6.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5.xml"/><Relationship Id="rId2" Type="http://schemas.openxmlformats.org/officeDocument/2006/relationships/image" Target="../media/image36.png"/><Relationship Id="rId1" Type="http://schemas.openxmlformats.org/officeDocument/2006/relationships/image" Target="../media/image6.pn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hyperlink" Target="https://docs.google.com/document/d/1WjbTp2xnzz3cqj9sKIVNtIomL7kq1E76NDgvut_7Dio/edit?usp=sharing" TargetMode="External"/><Relationship Id="rId3" Type="http://schemas.openxmlformats.org/officeDocument/2006/relationships/hyperlink" Target="https://docs.google.com/document/d/1e7EFBVB5cux1ZkHXvMoAiPJoK6BENI19RC7kRe5xBYw/edit?usp=sharing" TargetMode="External"/><Relationship Id="rId2" Type="http://schemas.openxmlformats.org/officeDocument/2006/relationships/hyperlink" Target="https://youtu.be/X8v1GWzZYJ4?feature=shared" TargetMode="External"/><Relationship Id="rId1" Type="http://schemas.openxmlformats.org/officeDocument/2006/relationships/hyperlink" Target="https://docs.google.com/document/d/1T5DnJ15vZaf6V8c-mfeb5YkMJMG6ZnBBkwTWnG7R2T0/edit?usp=sharing" TargetMode="Externa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57.xml"/><Relationship Id="rId7" Type="http://schemas.openxmlformats.org/officeDocument/2006/relationships/slideLayout" Target="../slideLayouts/slideLayout3.xml"/><Relationship Id="rId6" Type="http://schemas.openxmlformats.org/officeDocument/2006/relationships/hyperlink" Target="http://creativecommons.org/licenses/by-nc/4.0/" TargetMode="Externa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92" name="Shape 92"/>
        <p:cNvGrpSpPr/>
        <p:nvPr/>
      </p:nvGrpSpPr>
      <p:grpSpPr>
        <a:xfrm>
          <a:off x="0" y="0"/>
          <a:ext cx="0" cy="0"/>
          <a:chOff x="0" y="0"/>
          <a:chExt cx="0" cy="0"/>
        </a:xfrm>
      </p:grpSpPr>
      <p:sp>
        <p:nvSpPr>
          <p:cNvPr id="93" name="Google Shape;93;p19"/>
          <p:cNvSpPr txBox="1"/>
          <p:nvPr>
            <p:ph type="ctrTitle"/>
          </p:nvPr>
        </p:nvSpPr>
        <p:spPr>
          <a:xfrm>
            <a:off x="2603183" y="1130675"/>
            <a:ext cx="6135000" cy="20526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altLang="en-GB" sz="4500" b="1">
                <a:solidFill>
                  <a:schemeClr val="lt1"/>
                </a:solidFill>
                <a:latin typeface="Bitter"/>
                <a:ea typeface="Bitter"/>
                <a:cs typeface="Bitter"/>
                <a:sym typeface="Bitter"/>
              </a:rPr>
              <a:t>什么是人工智能</a:t>
            </a:r>
            <a:r>
              <a:rPr lang="en-GB" sz="4500" b="1">
                <a:solidFill>
                  <a:schemeClr val="lt1"/>
                </a:solidFill>
                <a:latin typeface="Bitter"/>
                <a:ea typeface="Bitter"/>
                <a:cs typeface="Bitter"/>
                <a:sym typeface="Bitter"/>
              </a:rPr>
              <a:t>？</a:t>
            </a:r>
            <a:endParaRPr b="1">
              <a:solidFill>
                <a:schemeClr val="lt1"/>
              </a:solidFill>
              <a:latin typeface="Bitter"/>
              <a:ea typeface="Bitter"/>
              <a:cs typeface="Bitter"/>
              <a:sym typeface="Bitter"/>
            </a:endParaRPr>
          </a:p>
        </p:txBody>
      </p:sp>
      <p:sp>
        <p:nvSpPr>
          <p:cNvPr id="94" name="Google Shape;94;p19"/>
          <p:cNvSpPr txBox="1"/>
          <p:nvPr>
            <p:ph type="subTitle" idx="1"/>
          </p:nvPr>
        </p:nvSpPr>
        <p:spPr>
          <a:xfrm>
            <a:off x="2603177" y="3220225"/>
            <a:ext cx="6135000" cy="792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852"/>
              <a:buFont typeface="Arial" panose="020B0604020202020204"/>
              <a:buNone/>
            </a:pPr>
            <a:r>
              <a:rPr lang="en-GB" sz="2200">
                <a:solidFill>
                  <a:schemeClr val="lt1"/>
                </a:solidFill>
                <a:latin typeface="Bitter"/>
                <a:ea typeface="Bitter"/>
                <a:cs typeface="Bitter"/>
                <a:sym typeface="Bitter"/>
              </a:rPr>
              <a:t>适合所有年龄</a:t>
            </a:r>
            <a:endParaRPr sz="2200">
              <a:solidFill>
                <a:schemeClr val="lt1"/>
              </a:solidFill>
              <a:latin typeface="Bitter"/>
              <a:ea typeface="Bitter"/>
              <a:cs typeface="Bitter"/>
              <a:sym typeface="Bitter"/>
            </a:endParaRPr>
          </a:p>
        </p:txBody>
      </p:sp>
      <p:pic>
        <p:nvPicPr>
          <p:cNvPr id="95" name="Google Shape;95;p19"/>
          <p:cNvPicPr preferRelativeResize="0"/>
          <p:nvPr/>
        </p:nvPicPr>
        <p:blipFill rotWithShape="1">
          <a:blip r:embed="rId2"/>
          <a:srcRect l="29" r="29"/>
          <a:stretch>
            <a:fillRect/>
          </a:stretch>
        </p:blipFill>
        <p:spPr>
          <a:xfrm>
            <a:off x="417400" y="399575"/>
            <a:ext cx="1689824" cy="17337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147625" y="1433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玩具宠物机器人</a:t>
            </a:r>
            <a:endParaRPr sz="3020" b="1">
              <a:solidFill>
                <a:srgbClr val="EF4523"/>
              </a:solidFill>
              <a:latin typeface="Bitter"/>
              <a:ea typeface="Bitter"/>
              <a:cs typeface="Bitter"/>
              <a:sym typeface="Bitter"/>
            </a:endParaRPr>
          </a:p>
        </p:txBody>
      </p:sp>
      <p:sp>
        <p:nvSpPr>
          <p:cNvPr id="171" name="Google Shape;171;p28"/>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172" name="Google Shape;172;p28"/>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173" name="Google Shape;173;p28" descr="http://aibo.com/" title="Living with aibo">
            <a:hlinkClick r:id="rId2"/>
          </p:cNvPr>
          <p:cNvPicPr preferRelativeResize="0"/>
          <p:nvPr/>
        </p:nvPicPr>
        <p:blipFill>
          <a:blip r:embed="rId3"/>
          <a:stretch>
            <a:fillRect/>
          </a:stretch>
        </p:blipFill>
        <p:spPr>
          <a:xfrm>
            <a:off x="3018925" y="1273600"/>
            <a:ext cx="3653455" cy="29992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147625" y="1433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人工智能的核心概念</a:t>
            </a:r>
            <a:endParaRPr sz="3020" b="1">
              <a:solidFill>
                <a:srgbClr val="EF4523"/>
              </a:solidFill>
              <a:latin typeface="Bitter"/>
              <a:ea typeface="Bitter"/>
              <a:cs typeface="Bitter"/>
              <a:sym typeface="Bitter"/>
            </a:endParaRPr>
          </a:p>
        </p:txBody>
      </p:sp>
      <p:sp>
        <p:nvSpPr>
          <p:cNvPr id="179" name="Google Shape;179;p29"/>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180" name="Google Shape;180;p29"/>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181" name="Google Shape;181;p29"/>
          <p:cNvSpPr txBox="1"/>
          <p:nvPr/>
        </p:nvSpPr>
        <p:spPr>
          <a:xfrm>
            <a:off x="465475" y="941300"/>
            <a:ext cx="2948100" cy="31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Rubik"/>
                <a:ea typeface="Rubik"/>
                <a:cs typeface="Rubik"/>
                <a:sym typeface="Rubik"/>
              </a:rPr>
              <a:t>要使一个设备具备人工智能，它能够完成以下五件事中的任意一件。</a:t>
            </a:r>
            <a:endParaRPr sz="2400">
              <a:solidFill>
                <a:schemeClr val="dk1"/>
              </a:solidFill>
              <a:latin typeface="Rubik"/>
              <a:ea typeface="Rubik"/>
              <a:cs typeface="Rubik"/>
              <a:sym typeface="Rubik"/>
            </a:endParaRPr>
          </a:p>
          <a:p>
            <a:pPr marL="0" lvl="0" indent="0" algn="l" rtl="0">
              <a:spcBef>
                <a:spcPts val="0"/>
              </a:spcBef>
              <a:spcAft>
                <a:spcPts val="0"/>
              </a:spcAft>
              <a:buNone/>
            </a:pPr>
            <a:endParaRPr sz="2400">
              <a:solidFill>
                <a:schemeClr val="dk1"/>
              </a:solidFill>
              <a:latin typeface="Rubik"/>
              <a:ea typeface="Rubik"/>
              <a:cs typeface="Rubik"/>
              <a:sym typeface="Rubik"/>
            </a:endParaRPr>
          </a:p>
          <a:p>
            <a:pPr marL="0" lvl="0" indent="0" algn="l" rtl="0">
              <a:spcBef>
                <a:spcPts val="0"/>
              </a:spcBef>
              <a:spcAft>
                <a:spcPts val="0"/>
              </a:spcAft>
              <a:buNone/>
            </a:pPr>
            <a:r>
              <a:rPr lang="en-GB" sz="2400">
                <a:solidFill>
                  <a:schemeClr val="dk1"/>
                </a:solidFill>
                <a:latin typeface="Rubik"/>
                <a:ea typeface="Rubik"/>
                <a:cs typeface="Rubik"/>
                <a:sym typeface="Rubik"/>
              </a:rPr>
              <a:t>让我们来讨论一下。</a:t>
            </a:r>
            <a:endParaRPr sz="2400">
              <a:solidFill>
                <a:schemeClr val="dk1"/>
              </a:solidFill>
              <a:latin typeface="Rubik"/>
              <a:ea typeface="Rubik"/>
              <a:cs typeface="Rubik"/>
              <a:sym typeface="Rubik"/>
            </a:endParaRPr>
          </a:p>
        </p:txBody>
      </p:sp>
      <p:pic>
        <p:nvPicPr>
          <p:cNvPr id="182" name="Google Shape;182;p29"/>
          <p:cNvPicPr preferRelativeResize="0"/>
          <p:nvPr/>
        </p:nvPicPr>
        <p:blipFill>
          <a:blip r:embed="rId2"/>
          <a:stretch>
            <a:fillRect/>
          </a:stretch>
        </p:blipFill>
        <p:spPr>
          <a:xfrm>
            <a:off x="2419750" y="421425"/>
            <a:ext cx="7921550" cy="4455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147625" y="1433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玩具宠物机器人</a:t>
            </a:r>
            <a:endParaRPr sz="3020" b="1">
              <a:solidFill>
                <a:srgbClr val="EF4523"/>
              </a:solidFill>
              <a:latin typeface="Bitter"/>
              <a:ea typeface="Bitter"/>
              <a:cs typeface="Bitter"/>
              <a:sym typeface="Bitter"/>
            </a:endParaRPr>
          </a:p>
        </p:txBody>
      </p:sp>
      <p:sp>
        <p:nvSpPr>
          <p:cNvPr id="188" name="Google Shape;188;p30"/>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189" name="Google Shape;189;p30"/>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190" name="Google Shape;190;p30"/>
          <p:cNvSpPr txBox="1"/>
          <p:nvPr/>
        </p:nvSpPr>
        <p:spPr>
          <a:xfrm>
            <a:off x="713725" y="1241100"/>
            <a:ext cx="2948100" cy="31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2"/>
              </a:solidFill>
              <a:latin typeface="Rubik"/>
              <a:ea typeface="Rubik"/>
              <a:cs typeface="Rubik"/>
              <a:sym typeface="Rubik"/>
            </a:endParaRPr>
          </a:p>
        </p:txBody>
      </p:sp>
      <p:sp>
        <p:nvSpPr>
          <p:cNvPr id="191" name="Google Shape;191;p30"/>
          <p:cNvSpPr txBox="1"/>
          <p:nvPr/>
        </p:nvSpPr>
        <p:spPr>
          <a:xfrm>
            <a:off x="147625" y="782250"/>
            <a:ext cx="5167200" cy="3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Rubik"/>
                <a:ea typeface="Rubik"/>
                <a:cs typeface="Rubik"/>
                <a:sym typeface="Rubik"/>
              </a:rPr>
              <a:t>1. </a:t>
            </a:r>
            <a:r>
              <a:rPr lang="en-GB" sz="2400" b="1">
                <a:solidFill>
                  <a:schemeClr val="dk1"/>
                </a:solidFill>
                <a:latin typeface="Rubik"/>
                <a:ea typeface="Rubik"/>
                <a:cs typeface="Rubik"/>
                <a:sym typeface="Rubik"/>
              </a:rPr>
              <a:t>感知</a:t>
            </a:r>
            <a:r>
              <a:rPr lang="en-GB" sz="2400">
                <a:solidFill>
                  <a:schemeClr val="dk1"/>
                </a:solidFill>
                <a:latin typeface="Rubik"/>
                <a:ea typeface="Rubik"/>
                <a:cs typeface="Rubik"/>
                <a:sym typeface="Rubik"/>
              </a:rPr>
              <a:t>: 我们如何</a:t>
            </a:r>
            <a:r>
              <a:rPr lang="en-GB" sz="2400">
                <a:solidFill>
                  <a:schemeClr val="dk1"/>
                </a:solidFill>
                <a:latin typeface="Rubik"/>
                <a:ea typeface="Rubik"/>
                <a:cs typeface="Rubik"/>
                <a:sym typeface="Rubik"/>
              </a:rPr>
              <a:t>感知</a:t>
            </a:r>
            <a:r>
              <a:rPr lang="en-GB" sz="2400">
                <a:solidFill>
                  <a:schemeClr val="dk1"/>
                </a:solidFill>
                <a:latin typeface="Rubik"/>
                <a:ea typeface="Rubik"/>
                <a:cs typeface="Rubik"/>
                <a:sym typeface="Rubik"/>
              </a:rPr>
              <a:t>周围的事物？</a:t>
            </a:r>
            <a:endParaRPr sz="2400">
              <a:solidFill>
                <a:schemeClr val="dk1"/>
              </a:solidFill>
              <a:latin typeface="Rubik"/>
              <a:ea typeface="Rubik"/>
              <a:cs typeface="Rubik"/>
              <a:sym typeface="Rubik"/>
            </a:endParaRPr>
          </a:p>
          <a:p>
            <a:pPr marL="0" lvl="0" indent="0" algn="l" rtl="0">
              <a:spcBef>
                <a:spcPts val="0"/>
              </a:spcBef>
              <a:spcAft>
                <a:spcPts val="0"/>
              </a:spcAft>
              <a:buNone/>
            </a:pPr>
            <a:endParaRPr sz="2400">
              <a:solidFill>
                <a:schemeClr val="dk1"/>
              </a:solidFill>
              <a:latin typeface="Rubik"/>
              <a:ea typeface="Rubik"/>
              <a:cs typeface="Rubik"/>
              <a:sym typeface="Rubik"/>
            </a:endParaRPr>
          </a:p>
          <a:p>
            <a:pPr marL="0" lvl="0" indent="0" algn="l" rtl="0">
              <a:spcBef>
                <a:spcPts val="0"/>
              </a:spcBef>
              <a:spcAft>
                <a:spcPts val="0"/>
              </a:spcAft>
              <a:buNone/>
            </a:pPr>
            <a:r>
              <a:rPr lang="en-GB" sz="2400">
                <a:solidFill>
                  <a:schemeClr val="dk1"/>
                </a:solidFill>
                <a:latin typeface="Rubik"/>
                <a:ea typeface="Rubik"/>
                <a:cs typeface="Rubik"/>
                <a:sym typeface="Rubik"/>
              </a:rPr>
              <a:t>机器人是否</a:t>
            </a:r>
            <a:r>
              <a:rPr lang="en-GB" sz="2400" b="1">
                <a:solidFill>
                  <a:schemeClr val="dk1"/>
                </a:solidFill>
                <a:latin typeface="Rubik"/>
                <a:ea typeface="Rubik"/>
                <a:cs typeface="Rubik"/>
                <a:sym typeface="Rubik"/>
              </a:rPr>
              <a:t>看见</a:t>
            </a:r>
            <a:r>
              <a:rPr lang="en-GB" sz="2400">
                <a:solidFill>
                  <a:schemeClr val="dk1"/>
                </a:solidFill>
                <a:latin typeface="Rubik"/>
                <a:ea typeface="Rubik"/>
                <a:cs typeface="Rubik"/>
                <a:sym typeface="Rubik"/>
              </a:rPr>
              <a:t>或</a:t>
            </a:r>
            <a:r>
              <a:rPr lang="en-GB" sz="2400" b="1">
                <a:solidFill>
                  <a:schemeClr val="dk1"/>
                </a:solidFill>
                <a:latin typeface="Rubik"/>
                <a:ea typeface="Rubik"/>
                <a:cs typeface="Rubik"/>
                <a:sym typeface="Rubik"/>
              </a:rPr>
              <a:t>听见</a:t>
            </a:r>
            <a:r>
              <a:rPr lang="en-GB" sz="2400">
                <a:solidFill>
                  <a:schemeClr val="dk1"/>
                </a:solidFill>
                <a:latin typeface="Rubik"/>
                <a:ea typeface="Rubik"/>
                <a:cs typeface="Rubik"/>
                <a:sym typeface="Rubik"/>
              </a:rPr>
              <a:t>周围的事物？</a:t>
            </a:r>
            <a:endParaRPr sz="24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30"/>
          <p:cNvSpPr txBox="1"/>
          <p:nvPr/>
        </p:nvSpPr>
        <p:spPr>
          <a:xfrm>
            <a:off x="219075" y="2981325"/>
            <a:ext cx="8667900" cy="19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400">
                <a:solidFill>
                  <a:schemeClr val="dk1"/>
                </a:solidFill>
                <a:latin typeface="Rubik"/>
                <a:ea typeface="Rubik"/>
                <a:cs typeface="Rubik"/>
                <a:sym typeface="Rubik"/>
              </a:rPr>
              <a:t>计算机可以通过称为传感器的特殊工具‘看见’和‘听见’周围的事物。这有点像我们的眼睛帮助我们看见，耳朵帮助我们听见。这些传感器帮助计算机理解世界上正在发生的事情。</a:t>
            </a:r>
            <a:endParaRPr sz="24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2"/>
              </a:solidFill>
            </a:endParaRPr>
          </a:p>
        </p:txBody>
      </p:sp>
      <p:sp>
        <p:nvSpPr>
          <p:cNvPr id="193" name="Google Shape;193;p30"/>
          <p:cNvSpPr/>
          <p:nvPr/>
        </p:nvSpPr>
        <p:spPr>
          <a:xfrm>
            <a:off x="147625" y="3086100"/>
            <a:ext cx="8796300" cy="1886100"/>
          </a:xfrm>
          <a:prstGeom prst="roundRect">
            <a:avLst>
              <a:gd name="adj" fmla="val 16667"/>
            </a:avLst>
          </a:prstGeom>
          <a:solidFill>
            <a:srgbClr val="EF452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94" name="Google Shape;194;p30"/>
          <p:cNvSpPr txBox="1"/>
          <p:nvPr/>
        </p:nvSpPr>
        <p:spPr>
          <a:xfrm>
            <a:off x="6020150" y="2648025"/>
            <a:ext cx="2741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2"/>
                </a:solidFill>
              </a:rPr>
              <a:t>点击矩形获取答案。</a:t>
            </a:r>
            <a:endParaRPr sz="1300">
              <a:solidFill>
                <a:schemeClr val="dk2"/>
              </a:solidFill>
            </a:endParaRPr>
          </a:p>
        </p:txBody>
      </p:sp>
      <p:pic>
        <p:nvPicPr>
          <p:cNvPr id="195" name="Google Shape;195;p30"/>
          <p:cNvPicPr preferRelativeResize="0"/>
          <p:nvPr/>
        </p:nvPicPr>
        <p:blipFill>
          <a:blip r:embed="rId2"/>
          <a:stretch>
            <a:fillRect/>
          </a:stretch>
        </p:blipFill>
        <p:spPr>
          <a:xfrm>
            <a:off x="5054634" y="-101450"/>
            <a:ext cx="4752341" cy="2673200"/>
          </a:xfrm>
          <a:prstGeom prst="rect">
            <a:avLst/>
          </a:prstGeom>
          <a:noFill/>
          <a:ln>
            <a:noFill/>
          </a:ln>
        </p:spPr>
      </p:pic>
      <p:sp>
        <p:nvSpPr>
          <p:cNvPr id="196" name="Google Shape;196;p30"/>
          <p:cNvSpPr/>
          <p:nvPr/>
        </p:nvSpPr>
        <p:spPr>
          <a:xfrm rot="-5400000">
            <a:off x="6144325" y="40125"/>
            <a:ext cx="2521800" cy="2553600"/>
          </a:xfrm>
          <a:prstGeom prst="pie">
            <a:avLst>
              <a:gd name="adj1" fmla="val 0"/>
              <a:gd name="adj2" fmla="val 16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147625" y="1433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玩具宠物机器人</a:t>
            </a:r>
            <a:endParaRPr sz="3020" b="1">
              <a:solidFill>
                <a:srgbClr val="EF4523"/>
              </a:solidFill>
              <a:latin typeface="Bitter"/>
              <a:ea typeface="Bitter"/>
              <a:cs typeface="Bitter"/>
              <a:sym typeface="Bitter"/>
            </a:endParaRPr>
          </a:p>
        </p:txBody>
      </p:sp>
      <p:sp>
        <p:nvSpPr>
          <p:cNvPr id="202" name="Google Shape;202;p31"/>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203" name="Google Shape;203;p31"/>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204" name="Google Shape;204;p31"/>
          <p:cNvSpPr txBox="1"/>
          <p:nvPr/>
        </p:nvSpPr>
        <p:spPr>
          <a:xfrm>
            <a:off x="713725" y="1241100"/>
            <a:ext cx="2948100" cy="31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2"/>
              </a:solidFill>
              <a:latin typeface="Rubik"/>
              <a:ea typeface="Rubik"/>
              <a:cs typeface="Rubik"/>
              <a:sym typeface="Rubik"/>
            </a:endParaRPr>
          </a:p>
        </p:txBody>
      </p:sp>
      <p:sp>
        <p:nvSpPr>
          <p:cNvPr id="205" name="Google Shape;205;p31"/>
          <p:cNvSpPr txBox="1"/>
          <p:nvPr/>
        </p:nvSpPr>
        <p:spPr>
          <a:xfrm>
            <a:off x="147625" y="716000"/>
            <a:ext cx="4458300" cy="3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Rubik"/>
                <a:ea typeface="Rubik"/>
                <a:cs typeface="Rubik"/>
                <a:sym typeface="Rubik"/>
              </a:rPr>
              <a:t>2. </a:t>
            </a:r>
            <a:r>
              <a:rPr lang="en-GB" sz="2400">
                <a:solidFill>
                  <a:schemeClr val="dk1"/>
                </a:solidFill>
                <a:latin typeface="Rubik"/>
                <a:ea typeface="Rubik"/>
                <a:cs typeface="Rubik"/>
                <a:sym typeface="Rubik"/>
              </a:rPr>
              <a:t> </a:t>
            </a:r>
            <a:r>
              <a:rPr lang="en-GB" sz="2400" b="1">
                <a:solidFill>
                  <a:schemeClr val="dk1"/>
                </a:solidFill>
                <a:latin typeface="Rubik"/>
                <a:ea typeface="Rubik"/>
                <a:cs typeface="Rubik"/>
                <a:sym typeface="Rubik"/>
              </a:rPr>
              <a:t>推理与规划：</a:t>
            </a:r>
            <a:r>
              <a:rPr lang="en-GB" sz="2400">
                <a:solidFill>
                  <a:schemeClr val="dk1"/>
                </a:solidFill>
                <a:latin typeface="Rubik"/>
                <a:ea typeface="Rubik"/>
                <a:cs typeface="Rubik"/>
                <a:sym typeface="Rubik"/>
              </a:rPr>
              <a:t> 我们如何决定对事物或人采取行动或反应？</a:t>
            </a:r>
            <a:endParaRPr sz="2400">
              <a:solidFill>
                <a:schemeClr val="dk1"/>
              </a:solidFill>
              <a:latin typeface="Rubik"/>
              <a:ea typeface="Rubik"/>
              <a:cs typeface="Rubik"/>
              <a:sym typeface="Rubik"/>
            </a:endParaRPr>
          </a:p>
          <a:p>
            <a:pPr marL="0" lvl="0" indent="0" algn="l" rtl="0">
              <a:spcBef>
                <a:spcPts val="0"/>
              </a:spcBef>
              <a:spcAft>
                <a:spcPts val="0"/>
              </a:spcAft>
              <a:buNone/>
            </a:pPr>
            <a:endParaRPr sz="2400">
              <a:solidFill>
                <a:schemeClr val="dk1"/>
              </a:solidFill>
              <a:latin typeface="Rubik"/>
              <a:ea typeface="Rubik"/>
              <a:cs typeface="Rubik"/>
              <a:sym typeface="Rubik"/>
            </a:endParaRPr>
          </a:p>
          <a:p>
            <a:pPr marL="0" lvl="0" indent="0" algn="l" rtl="0">
              <a:spcBef>
                <a:spcPts val="0"/>
              </a:spcBef>
              <a:spcAft>
                <a:spcPts val="0"/>
              </a:spcAft>
              <a:buNone/>
            </a:pPr>
            <a:r>
              <a:rPr lang="en-GB" sz="2400">
                <a:solidFill>
                  <a:schemeClr val="dk1"/>
                </a:solidFill>
                <a:latin typeface="Rubik"/>
                <a:ea typeface="Rubik"/>
                <a:cs typeface="Rubik"/>
                <a:sym typeface="Rubik"/>
              </a:rPr>
              <a:t>机器人能做到这一点吗？</a:t>
            </a:r>
            <a:endParaRPr sz="2400">
              <a:solidFill>
                <a:schemeClr val="dk1"/>
              </a:solidFill>
              <a:latin typeface="Rubik"/>
              <a:ea typeface="Rubik"/>
              <a:cs typeface="Rubik"/>
              <a:sym typeface="Rubik"/>
            </a:endParaRPr>
          </a:p>
          <a:p>
            <a:pPr marL="0" lvl="0" indent="0" algn="l" rtl="0">
              <a:spcBef>
                <a:spcPts val="0"/>
              </a:spcBef>
              <a:spcAft>
                <a:spcPts val="0"/>
              </a:spcAft>
              <a:buNone/>
            </a:pPr>
            <a:endParaRPr sz="2400">
              <a:solidFill>
                <a:schemeClr val="dk1"/>
              </a:solidFill>
              <a:latin typeface="Rubik"/>
              <a:ea typeface="Rubik"/>
              <a:cs typeface="Rubik"/>
              <a:sym typeface="Rubik"/>
            </a:endParaRPr>
          </a:p>
          <a:p>
            <a:pPr marL="0" lvl="0" indent="0" algn="l" rtl="0">
              <a:spcBef>
                <a:spcPts val="0"/>
              </a:spcBef>
              <a:spcAft>
                <a:spcPts val="0"/>
              </a:spcAft>
              <a:buNone/>
            </a:pPr>
            <a:endParaRPr sz="2400">
              <a:solidFill>
                <a:schemeClr val="dk1"/>
              </a:solidFill>
              <a:latin typeface="Rubik"/>
              <a:ea typeface="Rubik"/>
              <a:cs typeface="Rubik"/>
              <a:sym typeface="Rubik"/>
            </a:endParaRPr>
          </a:p>
          <a:p>
            <a:pPr marL="0" lvl="0" indent="0" algn="l" rtl="0">
              <a:spcBef>
                <a:spcPts val="0"/>
              </a:spcBef>
              <a:spcAft>
                <a:spcPts val="0"/>
              </a:spcAft>
              <a:buNone/>
            </a:pPr>
            <a:endParaRPr sz="2400">
              <a:solidFill>
                <a:schemeClr val="dk1"/>
              </a:solidFill>
              <a:latin typeface="Rubik"/>
              <a:ea typeface="Rubik"/>
              <a:cs typeface="Rubik"/>
              <a:sym typeface="Rubik"/>
            </a:endParaRPr>
          </a:p>
        </p:txBody>
      </p:sp>
      <p:sp>
        <p:nvSpPr>
          <p:cNvPr id="206" name="Google Shape;206;p31"/>
          <p:cNvSpPr txBox="1"/>
          <p:nvPr/>
        </p:nvSpPr>
        <p:spPr>
          <a:xfrm>
            <a:off x="279275" y="3134200"/>
            <a:ext cx="8709600" cy="175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300">
                <a:solidFill>
                  <a:schemeClr val="dk1"/>
                </a:solidFill>
                <a:latin typeface="Rubik"/>
                <a:ea typeface="Rubik"/>
                <a:cs typeface="Rubik"/>
                <a:sym typeface="Rubik"/>
              </a:rPr>
              <a:t>像机器人或计算机程序这样的智能体，会保持对周围世界的心理图像。这有助于它们理解正在发生的事情并做出明智的选择，就像你记住作业放在哪里以便之后能找到它一样。</a:t>
            </a:r>
            <a:endParaRPr sz="23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2"/>
              </a:solidFill>
            </a:endParaRPr>
          </a:p>
        </p:txBody>
      </p:sp>
      <p:sp>
        <p:nvSpPr>
          <p:cNvPr id="207" name="Google Shape;207;p31"/>
          <p:cNvSpPr/>
          <p:nvPr/>
        </p:nvSpPr>
        <p:spPr>
          <a:xfrm>
            <a:off x="147625" y="3086100"/>
            <a:ext cx="8796300" cy="1886100"/>
          </a:xfrm>
          <a:prstGeom prst="roundRect">
            <a:avLst>
              <a:gd name="adj" fmla="val 16667"/>
            </a:avLst>
          </a:prstGeom>
          <a:solidFill>
            <a:srgbClr val="EF452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08" name="Google Shape;208;p31"/>
          <p:cNvSpPr txBox="1"/>
          <p:nvPr/>
        </p:nvSpPr>
        <p:spPr>
          <a:xfrm>
            <a:off x="5513300" y="256420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2"/>
                </a:solidFill>
              </a:rPr>
              <a:t>点击矩形查看答案。</a:t>
            </a:r>
            <a:endParaRPr sz="1300">
              <a:solidFill>
                <a:schemeClr val="dk2"/>
              </a:solidFill>
            </a:endParaRPr>
          </a:p>
        </p:txBody>
      </p:sp>
      <p:pic>
        <p:nvPicPr>
          <p:cNvPr id="209" name="Google Shape;209;p31"/>
          <p:cNvPicPr preferRelativeResize="0"/>
          <p:nvPr/>
        </p:nvPicPr>
        <p:blipFill>
          <a:blip r:embed="rId2"/>
          <a:stretch>
            <a:fillRect/>
          </a:stretch>
        </p:blipFill>
        <p:spPr>
          <a:xfrm>
            <a:off x="5054634" y="-101450"/>
            <a:ext cx="4752341" cy="2673200"/>
          </a:xfrm>
          <a:prstGeom prst="rect">
            <a:avLst/>
          </a:prstGeom>
          <a:noFill/>
          <a:ln>
            <a:noFill/>
          </a:ln>
        </p:spPr>
      </p:pic>
      <p:sp>
        <p:nvSpPr>
          <p:cNvPr id="210" name="Google Shape;210;p31"/>
          <p:cNvSpPr/>
          <p:nvPr/>
        </p:nvSpPr>
        <p:spPr>
          <a:xfrm rot="400">
            <a:off x="6152750" y="150"/>
            <a:ext cx="2577300" cy="2540100"/>
          </a:xfrm>
          <a:prstGeom prst="pie">
            <a:avLst>
              <a:gd name="adj1" fmla="val 0"/>
              <a:gd name="adj2" fmla="val 16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147625" y="1433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玩具宠物机器人</a:t>
            </a:r>
            <a:endParaRPr sz="3020" b="1">
              <a:solidFill>
                <a:srgbClr val="EF4523"/>
              </a:solidFill>
              <a:latin typeface="Bitter"/>
              <a:ea typeface="Bitter"/>
              <a:cs typeface="Bitter"/>
              <a:sym typeface="Bitter"/>
            </a:endParaRPr>
          </a:p>
        </p:txBody>
      </p:sp>
      <p:sp>
        <p:nvSpPr>
          <p:cNvPr id="216" name="Google Shape;216;p32"/>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217" name="Google Shape;217;p32"/>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218" name="Google Shape;218;p32"/>
          <p:cNvSpPr txBox="1"/>
          <p:nvPr/>
        </p:nvSpPr>
        <p:spPr>
          <a:xfrm>
            <a:off x="713725" y="1241100"/>
            <a:ext cx="2948100" cy="31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2"/>
              </a:solidFill>
              <a:latin typeface="Rubik"/>
              <a:ea typeface="Rubik"/>
              <a:cs typeface="Rubik"/>
              <a:sym typeface="Rubik"/>
            </a:endParaRPr>
          </a:p>
        </p:txBody>
      </p:sp>
      <p:sp>
        <p:nvSpPr>
          <p:cNvPr id="219" name="Google Shape;219;p32"/>
          <p:cNvSpPr txBox="1"/>
          <p:nvPr/>
        </p:nvSpPr>
        <p:spPr>
          <a:xfrm>
            <a:off x="147625" y="782250"/>
            <a:ext cx="5748300" cy="3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Rubik"/>
                <a:ea typeface="Rubik"/>
                <a:cs typeface="Rubik"/>
                <a:sym typeface="Rubik"/>
              </a:rPr>
              <a:t>3. </a:t>
            </a:r>
            <a:r>
              <a:rPr lang="en-GB" sz="2400" b="1">
                <a:solidFill>
                  <a:schemeClr val="dk1"/>
                </a:solidFill>
                <a:latin typeface="Rubik"/>
                <a:ea typeface="Rubik"/>
                <a:cs typeface="Rubik"/>
                <a:sym typeface="Rubik"/>
              </a:rPr>
              <a:t>学习：</a:t>
            </a:r>
            <a:r>
              <a:rPr lang="en-GB" sz="2400">
                <a:solidFill>
                  <a:schemeClr val="dk1"/>
                </a:solidFill>
                <a:latin typeface="Rubik"/>
                <a:ea typeface="Rubik"/>
                <a:cs typeface="Rubik"/>
                <a:sym typeface="Rubik"/>
              </a:rPr>
              <a:t>我们如何学习？</a:t>
            </a:r>
            <a:r>
              <a:rPr lang="en-GB" sz="2400">
                <a:solidFill>
                  <a:schemeClr val="dk1"/>
                </a:solidFill>
                <a:latin typeface="Rubik"/>
                <a:ea typeface="Rubik"/>
                <a:cs typeface="Rubik"/>
                <a:sym typeface="Rubik"/>
              </a:rPr>
              <a:t>我们每天学习新信息，并在日常生活中运用这些新知识，</a:t>
            </a:r>
            <a:endParaRPr sz="2400">
              <a:solidFill>
                <a:schemeClr val="dk1"/>
              </a:solidFill>
              <a:latin typeface="Rubik"/>
              <a:ea typeface="Rubik"/>
              <a:cs typeface="Rubik"/>
              <a:sym typeface="Rubik"/>
            </a:endParaRPr>
          </a:p>
          <a:p>
            <a:pPr marL="0" lvl="0" indent="0" algn="l" rtl="0">
              <a:spcBef>
                <a:spcPts val="0"/>
              </a:spcBef>
              <a:spcAft>
                <a:spcPts val="0"/>
              </a:spcAft>
              <a:buNone/>
            </a:pPr>
            <a:endParaRPr sz="2400">
              <a:solidFill>
                <a:schemeClr val="dk1"/>
              </a:solidFill>
              <a:latin typeface="Rubik"/>
              <a:ea typeface="Rubik"/>
              <a:cs typeface="Rubik"/>
              <a:sym typeface="Rubik"/>
            </a:endParaRPr>
          </a:p>
          <a:p>
            <a:pPr marL="0" lvl="0" indent="0" algn="l" rtl="0">
              <a:spcBef>
                <a:spcPts val="0"/>
              </a:spcBef>
              <a:spcAft>
                <a:spcPts val="0"/>
              </a:spcAft>
              <a:buNone/>
            </a:pPr>
            <a:r>
              <a:rPr lang="en-GB" sz="2400">
                <a:solidFill>
                  <a:schemeClr val="dk1"/>
                </a:solidFill>
                <a:latin typeface="Rubik"/>
                <a:ea typeface="Rubik"/>
                <a:cs typeface="Rubik"/>
                <a:sym typeface="Rubik"/>
              </a:rPr>
              <a:t> 机器人会学习吗？</a:t>
            </a:r>
            <a:endParaRPr sz="2400">
              <a:solidFill>
                <a:schemeClr val="dk1"/>
              </a:solidFill>
              <a:latin typeface="Rubik"/>
              <a:ea typeface="Rubik"/>
              <a:cs typeface="Rubik"/>
              <a:sym typeface="Rubik"/>
            </a:endParaRPr>
          </a:p>
          <a:p>
            <a:pPr marL="457200" lvl="0" indent="0" algn="l" rtl="0">
              <a:spcBef>
                <a:spcPts val="0"/>
              </a:spcBef>
              <a:spcAft>
                <a:spcPts val="0"/>
              </a:spcAft>
              <a:buNone/>
            </a:pPr>
            <a:endParaRPr sz="16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220" name="Google Shape;220;p32"/>
          <p:cNvSpPr txBox="1"/>
          <p:nvPr/>
        </p:nvSpPr>
        <p:spPr>
          <a:xfrm>
            <a:off x="588500" y="2803200"/>
            <a:ext cx="8121000" cy="160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200">
                <a:solidFill>
                  <a:schemeClr val="dk1"/>
                </a:solidFill>
                <a:latin typeface="Rubik"/>
                <a:ea typeface="Rubik"/>
                <a:cs typeface="Rubik"/>
                <a:sym typeface="Rubik"/>
              </a:rPr>
              <a:t>计算机可以从数据中学习。通过查看信息，计算机可以变得更聪明，就像你通过读书或听老师讲课学习新事物一样。它们看到的信息越多，理解事物的能力就越强！</a:t>
            </a:r>
            <a:endParaRPr sz="2200">
              <a:solidFill>
                <a:schemeClr val="dk1"/>
              </a:solidFill>
              <a:latin typeface="Rubik"/>
              <a:ea typeface="Rubik"/>
              <a:cs typeface="Rubik"/>
              <a:sym typeface="Rubik"/>
            </a:endParaRPr>
          </a:p>
          <a:p>
            <a:pPr marL="0" lvl="0" indent="0" algn="l" rtl="0">
              <a:spcBef>
                <a:spcPts val="0"/>
              </a:spcBef>
              <a:spcAft>
                <a:spcPts val="0"/>
              </a:spcAft>
              <a:buClr>
                <a:schemeClr val="dk1"/>
              </a:buClr>
              <a:buSzPts val="1100"/>
              <a:buFont typeface="Arial" panose="020B0604020202020204"/>
              <a:buNone/>
            </a:pPr>
            <a:endParaRPr sz="24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2"/>
              </a:solidFill>
            </a:endParaRPr>
          </a:p>
        </p:txBody>
      </p:sp>
      <p:sp>
        <p:nvSpPr>
          <p:cNvPr id="221" name="Google Shape;221;p32"/>
          <p:cNvSpPr/>
          <p:nvPr/>
        </p:nvSpPr>
        <p:spPr>
          <a:xfrm>
            <a:off x="311700" y="2945863"/>
            <a:ext cx="8520600" cy="1603200"/>
          </a:xfrm>
          <a:prstGeom prst="roundRect">
            <a:avLst>
              <a:gd name="adj" fmla="val 16667"/>
            </a:avLst>
          </a:prstGeom>
          <a:solidFill>
            <a:srgbClr val="EF452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22" name="Google Shape;222;p32"/>
          <p:cNvSpPr txBox="1"/>
          <p:nvPr/>
        </p:nvSpPr>
        <p:spPr>
          <a:xfrm>
            <a:off x="5751200" y="2317025"/>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2"/>
                </a:solidFill>
              </a:rPr>
              <a:t>点击矩形查看答案。</a:t>
            </a:r>
            <a:endParaRPr sz="1300">
              <a:solidFill>
                <a:schemeClr val="dk2"/>
              </a:solidFill>
            </a:endParaRPr>
          </a:p>
        </p:txBody>
      </p:sp>
      <p:pic>
        <p:nvPicPr>
          <p:cNvPr id="223" name="Google Shape;223;p32"/>
          <p:cNvPicPr preferRelativeResize="0"/>
          <p:nvPr/>
        </p:nvPicPr>
        <p:blipFill>
          <a:blip r:embed="rId2"/>
          <a:stretch>
            <a:fillRect/>
          </a:stretch>
        </p:blipFill>
        <p:spPr>
          <a:xfrm>
            <a:off x="5065334" y="-42250"/>
            <a:ext cx="4752341" cy="2673200"/>
          </a:xfrm>
          <a:prstGeom prst="rect">
            <a:avLst/>
          </a:prstGeom>
          <a:noFill/>
          <a:ln>
            <a:noFill/>
          </a:ln>
        </p:spPr>
      </p:pic>
      <p:sp>
        <p:nvSpPr>
          <p:cNvPr id="224" name="Google Shape;224;p32"/>
          <p:cNvSpPr/>
          <p:nvPr/>
        </p:nvSpPr>
        <p:spPr>
          <a:xfrm rot="5400400">
            <a:off x="6152771" y="158"/>
            <a:ext cx="2577300" cy="2540100"/>
          </a:xfrm>
          <a:prstGeom prst="pie">
            <a:avLst>
              <a:gd name="adj1" fmla="val 0"/>
              <a:gd name="adj2" fmla="val 16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pic>
        <p:nvPicPr>
          <p:cNvPr id="229" name="Google Shape;229;p33"/>
          <p:cNvPicPr preferRelativeResize="0"/>
          <p:nvPr/>
        </p:nvPicPr>
        <p:blipFill>
          <a:blip r:embed="rId1"/>
          <a:stretch>
            <a:fillRect/>
          </a:stretch>
        </p:blipFill>
        <p:spPr>
          <a:xfrm>
            <a:off x="5054634" y="-101450"/>
            <a:ext cx="4752341" cy="2673200"/>
          </a:xfrm>
          <a:prstGeom prst="rect">
            <a:avLst/>
          </a:prstGeom>
          <a:noFill/>
          <a:ln>
            <a:noFill/>
          </a:ln>
        </p:spPr>
      </p:pic>
      <p:sp>
        <p:nvSpPr>
          <p:cNvPr id="230" name="Google Shape;230;p33"/>
          <p:cNvSpPr txBox="1"/>
          <p:nvPr>
            <p:ph type="title"/>
          </p:nvPr>
        </p:nvSpPr>
        <p:spPr>
          <a:xfrm>
            <a:off x="147625" y="1433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玩具宠物机器人</a:t>
            </a:r>
            <a:endParaRPr sz="3020" b="1">
              <a:solidFill>
                <a:srgbClr val="EF4523"/>
              </a:solidFill>
              <a:latin typeface="Bitter"/>
              <a:ea typeface="Bitter"/>
              <a:cs typeface="Bitter"/>
              <a:sym typeface="Bitter"/>
            </a:endParaRPr>
          </a:p>
        </p:txBody>
      </p:sp>
      <p:sp>
        <p:nvSpPr>
          <p:cNvPr id="231" name="Google Shape;231;p33"/>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232" name="Google Shape;232;p33"/>
          <p:cNvPicPr preferRelativeResize="0"/>
          <p:nvPr/>
        </p:nvPicPr>
        <p:blipFill rotWithShape="1">
          <a:blip r:embed="rId2"/>
          <a:srcRect/>
          <a:stretch>
            <a:fillRect/>
          </a:stretch>
        </p:blipFill>
        <p:spPr>
          <a:xfrm>
            <a:off x="147614" y="4549073"/>
            <a:ext cx="440875" cy="452750"/>
          </a:xfrm>
          <a:prstGeom prst="rect">
            <a:avLst/>
          </a:prstGeom>
          <a:noFill/>
          <a:ln>
            <a:noFill/>
          </a:ln>
        </p:spPr>
      </p:pic>
      <p:sp>
        <p:nvSpPr>
          <p:cNvPr id="233" name="Google Shape;233;p33"/>
          <p:cNvSpPr txBox="1"/>
          <p:nvPr/>
        </p:nvSpPr>
        <p:spPr>
          <a:xfrm>
            <a:off x="713725" y="1241100"/>
            <a:ext cx="2948100" cy="31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2"/>
              </a:solidFill>
              <a:latin typeface="Rubik"/>
              <a:ea typeface="Rubik"/>
              <a:cs typeface="Rubik"/>
              <a:sym typeface="Rubik"/>
            </a:endParaRPr>
          </a:p>
        </p:txBody>
      </p:sp>
      <p:sp>
        <p:nvSpPr>
          <p:cNvPr id="234" name="Google Shape;234;p33"/>
          <p:cNvSpPr txBox="1"/>
          <p:nvPr/>
        </p:nvSpPr>
        <p:spPr>
          <a:xfrm>
            <a:off x="147625" y="782250"/>
            <a:ext cx="5386500" cy="3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Rubik"/>
                <a:ea typeface="Rubik"/>
                <a:cs typeface="Rubik"/>
                <a:sym typeface="Rubik"/>
              </a:rPr>
              <a:t>4.</a:t>
            </a:r>
            <a:r>
              <a:rPr lang="en-GB" sz="2400" b="1">
                <a:solidFill>
                  <a:schemeClr val="dk1"/>
                </a:solidFill>
                <a:latin typeface="Rubik"/>
                <a:ea typeface="Rubik"/>
                <a:cs typeface="Rubik"/>
                <a:sym typeface="Rubik"/>
              </a:rPr>
              <a:t> </a:t>
            </a:r>
            <a:r>
              <a:rPr lang="en-GB" sz="2400" b="1">
                <a:solidFill>
                  <a:schemeClr val="dk1"/>
                </a:solidFill>
                <a:latin typeface="Rubik"/>
                <a:ea typeface="Rubik"/>
                <a:cs typeface="Rubik"/>
                <a:sym typeface="Rubik"/>
              </a:rPr>
              <a:t>互动</a:t>
            </a:r>
            <a:r>
              <a:rPr lang="en-GB" sz="2400">
                <a:solidFill>
                  <a:schemeClr val="dk1"/>
                </a:solidFill>
                <a:latin typeface="Rubik"/>
                <a:ea typeface="Rubik"/>
                <a:cs typeface="Rubik"/>
                <a:sym typeface="Rubik"/>
              </a:rPr>
              <a:t>: 我们通过与他人交谈或展示反应来互动。</a:t>
            </a:r>
            <a:endParaRPr sz="2400">
              <a:solidFill>
                <a:schemeClr val="dk1"/>
              </a:solidFill>
              <a:latin typeface="Rubik"/>
              <a:ea typeface="Rubik"/>
              <a:cs typeface="Rubik"/>
              <a:sym typeface="Rubik"/>
            </a:endParaRPr>
          </a:p>
          <a:p>
            <a:pPr marL="0" lvl="0" indent="0" algn="l" rtl="0">
              <a:spcBef>
                <a:spcPts val="0"/>
              </a:spcBef>
              <a:spcAft>
                <a:spcPts val="0"/>
              </a:spcAft>
              <a:buNone/>
            </a:pPr>
            <a:endParaRPr sz="2400">
              <a:solidFill>
                <a:schemeClr val="dk1"/>
              </a:solidFill>
              <a:latin typeface="Rubik"/>
              <a:ea typeface="Rubik"/>
              <a:cs typeface="Rubik"/>
              <a:sym typeface="Rubik"/>
            </a:endParaRPr>
          </a:p>
          <a:p>
            <a:pPr marL="0" lvl="0" indent="0" algn="l" rtl="0">
              <a:spcBef>
                <a:spcPts val="0"/>
              </a:spcBef>
              <a:spcAft>
                <a:spcPts val="0"/>
              </a:spcAft>
              <a:buNone/>
            </a:pPr>
            <a:r>
              <a:rPr lang="en-GB" sz="2400">
                <a:solidFill>
                  <a:schemeClr val="dk1"/>
                </a:solidFill>
                <a:latin typeface="Rubik"/>
                <a:ea typeface="Rubik"/>
                <a:cs typeface="Rubik"/>
                <a:sym typeface="Rubik"/>
              </a:rPr>
              <a:t>视频中的机器人有互动吗？</a:t>
            </a:r>
            <a:endParaRPr sz="2400">
              <a:solidFill>
                <a:schemeClr val="dk1"/>
              </a:solidFill>
              <a:latin typeface="Rubik"/>
              <a:ea typeface="Rubik"/>
              <a:cs typeface="Rubik"/>
              <a:sym typeface="Rubik"/>
            </a:endParaRPr>
          </a:p>
          <a:p>
            <a:pPr marL="0" lvl="0" indent="0" algn="l" rtl="0">
              <a:spcBef>
                <a:spcPts val="0"/>
              </a:spcBef>
              <a:spcAft>
                <a:spcPts val="0"/>
              </a:spcAft>
              <a:buNone/>
            </a:pPr>
            <a:endParaRPr sz="2400">
              <a:solidFill>
                <a:schemeClr val="dk1"/>
              </a:solidFill>
              <a:latin typeface="Rubik"/>
              <a:ea typeface="Rubik"/>
              <a:cs typeface="Rubik"/>
              <a:sym typeface="Rubik"/>
            </a:endParaRPr>
          </a:p>
        </p:txBody>
      </p:sp>
      <p:sp>
        <p:nvSpPr>
          <p:cNvPr id="235" name="Google Shape;235;p33"/>
          <p:cNvSpPr txBox="1"/>
          <p:nvPr/>
        </p:nvSpPr>
        <p:spPr>
          <a:xfrm>
            <a:off x="237900" y="2823875"/>
            <a:ext cx="8520600" cy="14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24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2"/>
              </a:solidFill>
            </a:endParaRPr>
          </a:p>
        </p:txBody>
      </p:sp>
      <p:sp>
        <p:nvSpPr>
          <p:cNvPr id="236" name="Google Shape;236;p33"/>
          <p:cNvSpPr/>
          <p:nvPr/>
        </p:nvSpPr>
        <p:spPr>
          <a:xfrm>
            <a:off x="299975" y="2943325"/>
            <a:ext cx="8670300" cy="1605600"/>
          </a:xfrm>
          <a:prstGeom prst="roundRect">
            <a:avLst>
              <a:gd name="adj" fmla="val 16667"/>
            </a:avLst>
          </a:prstGeom>
          <a:solidFill>
            <a:srgbClr val="EF452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37" name="Google Shape;237;p33"/>
          <p:cNvSpPr txBox="1"/>
          <p:nvPr/>
        </p:nvSpPr>
        <p:spPr>
          <a:xfrm>
            <a:off x="5534125" y="2528688"/>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2"/>
                </a:solidFill>
              </a:rPr>
              <a:t>点击矩形查看答案。</a:t>
            </a:r>
            <a:endParaRPr sz="1300">
              <a:solidFill>
                <a:schemeClr val="dk2"/>
              </a:solidFill>
            </a:endParaRPr>
          </a:p>
        </p:txBody>
      </p:sp>
      <p:sp>
        <p:nvSpPr>
          <p:cNvPr id="238" name="Google Shape;238;p33"/>
          <p:cNvSpPr/>
          <p:nvPr/>
        </p:nvSpPr>
        <p:spPr>
          <a:xfrm rot="-10667521">
            <a:off x="6152779" y="356"/>
            <a:ext cx="2577414" cy="2539884"/>
          </a:xfrm>
          <a:prstGeom prst="pie">
            <a:avLst>
              <a:gd name="adj1" fmla="val 0"/>
              <a:gd name="adj2" fmla="val 16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147625" y="1433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玩具宠物机器人</a:t>
            </a:r>
            <a:endParaRPr sz="3020" b="1">
              <a:solidFill>
                <a:srgbClr val="EF4523"/>
              </a:solidFill>
              <a:latin typeface="Bitter"/>
              <a:ea typeface="Bitter"/>
              <a:cs typeface="Bitter"/>
              <a:sym typeface="Bitter"/>
            </a:endParaRPr>
          </a:p>
        </p:txBody>
      </p:sp>
      <p:sp>
        <p:nvSpPr>
          <p:cNvPr id="244" name="Google Shape;244;p34"/>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245" name="Google Shape;245;p34"/>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246" name="Google Shape;246;p34"/>
          <p:cNvSpPr txBox="1"/>
          <p:nvPr/>
        </p:nvSpPr>
        <p:spPr>
          <a:xfrm>
            <a:off x="713725" y="1241100"/>
            <a:ext cx="2948100" cy="31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2"/>
              </a:solidFill>
              <a:latin typeface="Rubik"/>
              <a:ea typeface="Rubik"/>
              <a:cs typeface="Rubik"/>
              <a:sym typeface="Rubik"/>
            </a:endParaRPr>
          </a:p>
        </p:txBody>
      </p:sp>
      <p:sp>
        <p:nvSpPr>
          <p:cNvPr id="247" name="Google Shape;247;p34"/>
          <p:cNvSpPr txBox="1"/>
          <p:nvPr/>
        </p:nvSpPr>
        <p:spPr>
          <a:xfrm>
            <a:off x="147625" y="477450"/>
            <a:ext cx="4458300" cy="3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ubik"/>
              <a:ea typeface="Rubik"/>
              <a:cs typeface="Rubik"/>
              <a:sym typeface="Rubik"/>
            </a:endParaRPr>
          </a:p>
          <a:p>
            <a:pPr marL="0" lvl="0" indent="0" algn="l" rtl="0">
              <a:spcBef>
                <a:spcPts val="0"/>
              </a:spcBef>
              <a:spcAft>
                <a:spcPts val="0"/>
              </a:spcAft>
              <a:buNone/>
            </a:pPr>
            <a:r>
              <a:rPr lang="en-GB" sz="2400" b="1">
                <a:solidFill>
                  <a:schemeClr val="dk1"/>
                </a:solidFill>
                <a:latin typeface="Rubik"/>
                <a:ea typeface="Rubik"/>
                <a:cs typeface="Rubik"/>
                <a:sym typeface="Rubik"/>
              </a:rPr>
              <a:t>5. </a:t>
            </a:r>
            <a:r>
              <a:rPr lang="en-GB" sz="2400" b="1">
                <a:solidFill>
                  <a:schemeClr val="dk1"/>
                </a:solidFill>
                <a:latin typeface="Rubik"/>
                <a:ea typeface="Rubik"/>
                <a:cs typeface="Rubik"/>
                <a:sym typeface="Rubik"/>
              </a:rPr>
              <a:t>影响：</a:t>
            </a:r>
            <a:r>
              <a:rPr lang="en-GB" sz="2400">
                <a:solidFill>
                  <a:schemeClr val="dk1"/>
                </a:solidFill>
                <a:latin typeface="Rubik"/>
                <a:ea typeface="Rubik"/>
                <a:cs typeface="Rubik"/>
                <a:sym typeface="Rubik"/>
              </a:rPr>
              <a:t>人类能以多种方式影响社会。</a:t>
            </a:r>
            <a:r>
              <a:rPr lang="en-GB" sz="2400" b="1">
                <a:solidFill>
                  <a:schemeClr val="dk1"/>
                </a:solidFill>
                <a:latin typeface="Rubik"/>
                <a:ea typeface="Rubik"/>
                <a:cs typeface="Rubik"/>
                <a:sym typeface="Rubik"/>
              </a:rPr>
              <a:t>  </a:t>
            </a:r>
            <a:endParaRPr sz="2400" b="1">
              <a:solidFill>
                <a:schemeClr val="dk1"/>
              </a:solidFill>
              <a:latin typeface="Rubik"/>
              <a:ea typeface="Rubik"/>
              <a:cs typeface="Rubik"/>
              <a:sym typeface="Rubik"/>
            </a:endParaRPr>
          </a:p>
          <a:p>
            <a:pPr marL="0" lvl="0" indent="0" algn="l" rtl="0">
              <a:spcBef>
                <a:spcPts val="0"/>
              </a:spcBef>
              <a:spcAft>
                <a:spcPts val="0"/>
              </a:spcAft>
              <a:buNone/>
            </a:pPr>
            <a:endParaRPr sz="2400">
              <a:solidFill>
                <a:schemeClr val="dk1"/>
              </a:solidFill>
              <a:latin typeface="Rubik"/>
              <a:ea typeface="Rubik"/>
              <a:cs typeface="Rubik"/>
              <a:sym typeface="Rubik"/>
            </a:endParaRPr>
          </a:p>
          <a:p>
            <a:pPr marL="0" lvl="0" indent="0" algn="l" rtl="0">
              <a:spcBef>
                <a:spcPts val="0"/>
              </a:spcBef>
              <a:spcAft>
                <a:spcPts val="0"/>
              </a:spcAft>
              <a:buNone/>
            </a:pPr>
            <a:r>
              <a:rPr lang="en-GB" sz="2400">
                <a:solidFill>
                  <a:schemeClr val="dk1"/>
                </a:solidFill>
                <a:latin typeface="Rubik"/>
                <a:ea typeface="Rubik"/>
                <a:cs typeface="Rubik"/>
                <a:sym typeface="Rubik"/>
              </a:rPr>
              <a:t>机器人对社会有影响吗？是好是坏？</a:t>
            </a:r>
            <a:endParaRPr sz="24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248" name="Google Shape;248;p34"/>
          <p:cNvSpPr txBox="1"/>
          <p:nvPr/>
        </p:nvSpPr>
        <p:spPr>
          <a:xfrm>
            <a:off x="371475" y="3185925"/>
            <a:ext cx="8296800" cy="15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Rubik"/>
                <a:ea typeface="Rubik"/>
                <a:cs typeface="Rubik"/>
                <a:sym typeface="Rubik"/>
              </a:rPr>
              <a:t>人工智能可以以积极和消极的方式影响社会。就像，如果你们学校有人发起了一个俱乐部来帮助保持操场清洁。那个人的行动可能会激励其他孩子加入，很快，很多人就会一起捡垃圾，共同照顾操场。</a:t>
            </a:r>
            <a:endParaRPr sz="1500">
              <a:solidFill>
                <a:schemeClr val="dk2"/>
              </a:solidFill>
            </a:endParaRPr>
          </a:p>
        </p:txBody>
      </p:sp>
      <p:sp>
        <p:nvSpPr>
          <p:cNvPr id="249" name="Google Shape;249;p34"/>
          <p:cNvSpPr/>
          <p:nvPr/>
        </p:nvSpPr>
        <p:spPr>
          <a:xfrm>
            <a:off x="184725" y="3016200"/>
            <a:ext cx="8670300" cy="1605600"/>
          </a:xfrm>
          <a:prstGeom prst="roundRect">
            <a:avLst>
              <a:gd name="adj" fmla="val 16667"/>
            </a:avLst>
          </a:prstGeom>
          <a:solidFill>
            <a:srgbClr val="EF452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0" name="Google Shape;250;p34"/>
          <p:cNvSpPr txBox="1"/>
          <p:nvPr/>
        </p:nvSpPr>
        <p:spPr>
          <a:xfrm>
            <a:off x="5817925" y="263130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2"/>
                </a:solidFill>
              </a:rPr>
              <a:t>点击矩形查看答案。</a:t>
            </a:r>
            <a:endParaRPr sz="1300">
              <a:solidFill>
                <a:schemeClr val="dk2"/>
              </a:solidFill>
            </a:endParaRPr>
          </a:p>
        </p:txBody>
      </p:sp>
      <p:pic>
        <p:nvPicPr>
          <p:cNvPr id="251" name="Google Shape;251;p34"/>
          <p:cNvPicPr preferRelativeResize="0"/>
          <p:nvPr/>
        </p:nvPicPr>
        <p:blipFill>
          <a:blip r:embed="rId2"/>
          <a:stretch>
            <a:fillRect/>
          </a:stretch>
        </p:blipFill>
        <p:spPr>
          <a:xfrm>
            <a:off x="4756102" y="-154700"/>
            <a:ext cx="4952899" cy="278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55" name="Shape 255"/>
        <p:cNvGrpSpPr/>
        <p:nvPr/>
      </p:nvGrpSpPr>
      <p:grpSpPr>
        <a:xfrm>
          <a:off x="0" y="0"/>
          <a:ext cx="0" cy="0"/>
          <a:chOff x="0" y="0"/>
          <a:chExt cx="0" cy="0"/>
        </a:xfrm>
      </p:grpSpPr>
      <p:sp>
        <p:nvSpPr>
          <p:cNvPr id="256" name="Google Shape;256;p35"/>
          <p:cNvSpPr txBox="1"/>
          <p:nvPr>
            <p:ph type="ctrTitle"/>
          </p:nvPr>
        </p:nvSpPr>
        <p:spPr>
          <a:xfrm>
            <a:off x="2340000" y="2135850"/>
            <a:ext cx="4464000" cy="871800"/>
          </a:xfrm>
          <a:prstGeom prst="rect">
            <a:avLst/>
          </a:prstGeom>
          <a:solidFill>
            <a:srgbClr val="EF4523"/>
          </a:solidFill>
        </p:spPr>
        <p:txBody>
          <a:bodyPr spcFirstLastPara="1" wrap="square" lIns="91425" tIns="91425" rIns="91425" bIns="91425" anchor="ctr" anchorCtr="0">
            <a:noAutofit/>
          </a:bodyPr>
          <a:lstStyle/>
          <a:p>
            <a:pPr marL="0" lvl="0" indent="0" algn="ctr" rtl="0">
              <a:lnSpc>
                <a:spcPct val="115000"/>
              </a:lnSpc>
              <a:spcBef>
                <a:spcPts val="0"/>
              </a:spcBef>
              <a:spcAft>
                <a:spcPts val="1200"/>
              </a:spcAft>
              <a:buSzPts val="1100"/>
              <a:buNone/>
            </a:pPr>
            <a:r>
              <a:rPr lang="en-GB" sz="2650" b="1">
                <a:solidFill>
                  <a:schemeClr val="lt1"/>
                </a:solidFill>
                <a:latin typeface="Bitter"/>
                <a:ea typeface="Bitter"/>
                <a:cs typeface="Bitter"/>
                <a:sym typeface="Bitter"/>
              </a:rPr>
              <a:t>这是AI吗？</a:t>
            </a:r>
            <a:endParaRPr sz="2650" b="1">
              <a:solidFill>
                <a:schemeClr val="lt1"/>
              </a:solidFill>
              <a:latin typeface="Bitter"/>
              <a:ea typeface="Bitter"/>
              <a:cs typeface="Bitter"/>
              <a:sym typeface="Bitter"/>
            </a:endParaRPr>
          </a:p>
        </p:txBody>
      </p:sp>
      <p:sp>
        <p:nvSpPr>
          <p:cNvPr id="257" name="Google Shape;257;p35"/>
          <p:cNvSpPr/>
          <p:nvPr/>
        </p:nvSpPr>
        <p:spPr>
          <a:xfrm>
            <a:off x="169150" y="4556250"/>
            <a:ext cx="404100" cy="4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58" name="Google Shape;258;p35"/>
          <p:cNvPicPr preferRelativeResize="0"/>
          <p:nvPr/>
        </p:nvPicPr>
        <p:blipFill rotWithShape="1">
          <a:blip r:embed="rId2"/>
          <a:srcRect/>
          <a:stretch>
            <a:fillRect/>
          </a:stretch>
        </p:blipFill>
        <p:spPr>
          <a:xfrm>
            <a:off x="147614" y="4549073"/>
            <a:ext cx="440875" cy="452750"/>
          </a:xfrm>
          <a:prstGeom prst="rect">
            <a:avLst/>
          </a:prstGeom>
          <a:noFill/>
          <a:ln>
            <a:noFill/>
          </a:ln>
        </p:spPr>
      </p:pic>
      <p:sp>
        <p:nvSpPr>
          <p:cNvPr id="259" name="Google Shape;259;p35"/>
          <p:cNvSpPr txBox="1"/>
          <p:nvPr>
            <p:ph type="sldNum" idx="12"/>
          </p:nvPr>
        </p:nvSpPr>
        <p:spPr>
          <a:xfrm>
            <a:off x="7662925" y="4578650"/>
            <a:ext cx="1367700" cy="393600"/>
          </a:xfrm>
          <a:prstGeom prst="rect">
            <a:avLst/>
          </a:prstGeom>
          <a:solidFill>
            <a:srgbClr val="EF4523"/>
          </a:solidFill>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chemeClr val="lt1"/>
                </a:solidFill>
                <a:latin typeface="Bitter"/>
                <a:ea typeface="Bitter"/>
                <a:cs typeface="Bitter"/>
                <a:sym typeface="Bitter"/>
              </a:rPr>
              <a:t>dayofai.org | </a:t>
            </a:r>
            <a:fld id="{00000000-1234-1234-1234-123412341234}" type="slidenum">
              <a:rPr lang="en-GB" sz="1200" b="1">
                <a:solidFill>
                  <a:schemeClr val="lt1"/>
                </a:solidFill>
                <a:latin typeface="Bitter"/>
                <a:ea typeface="Bitter"/>
                <a:cs typeface="Bitter"/>
                <a:sym typeface="Bitter"/>
              </a:rPr>
            </a:fld>
            <a:endParaRPr sz="1200" b="1">
              <a:solidFill>
                <a:schemeClr val="lt1"/>
              </a:solidFill>
              <a:latin typeface="Bitter"/>
              <a:ea typeface="Bitter"/>
              <a:cs typeface="Bitter"/>
              <a:sym typeface="Bit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147625" y="20955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3020" b="1">
                <a:solidFill>
                  <a:srgbClr val="EF4523"/>
                </a:solidFill>
                <a:latin typeface="Bitter"/>
                <a:ea typeface="Bitter"/>
                <a:cs typeface="Bitter"/>
                <a:sym typeface="Bitter"/>
              </a:rPr>
              <a:t>这是AI吗？</a:t>
            </a:r>
            <a:endParaRPr sz="3020" b="1">
              <a:solidFill>
                <a:srgbClr val="EF4523"/>
              </a:solidFill>
              <a:latin typeface="Bitter"/>
              <a:ea typeface="Bitter"/>
              <a:cs typeface="Bitter"/>
              <a:sym typeface="Bitter"/>
            </a:endParaRPr>
          </a:p>
          <a:p>
            <a:pPr marL="0" lvl="0" indent="0" algn="l" rtl="0">
              <a:spcBef>
                <a:spcPts val="0"/>
              </a:spcBef>
              <a:spcAft>
                <a:spcPts val="0"/>
              </a:spcAft>
              <a:buSzPts val="1100"/>
              <a:buNone/>
            </a:pPr>
            <a:endParaRPr sz="3020" b="1">
              <a:solidFill>
                <a:srgbClr val="EF4523"/>
              </a:solidFill>
              <a:latin typeface="Bitter"/>
              <a:ea typeface="Bitter"/>
              <a:cs typeface="Bitter"/>
              <a:sym typeface="Bitter"/>
            </a:endParaRPr>
          </a:p>
        </p:txBody>
      </p:sp>
      <p:sp>
        <p:nvSpPr>
          <p:cNvPr id="265" name="Google Shape;265;p36"/>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266" name="Google Shape;266;p36"/>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267" name="Google Shape;267;p36"/>
          <p:cNvSpPr txBox="1"/>
          <p:nvPr/>
        </p:nvSpPr>
        <p:spPr>
          <a:xfrm>
            <a:off x="713725" y="1241100"/>
            <a:ext cx="2948100" cy="316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2"/>
              </a:solidFill>
              <a:latin typeface="Rubik"/>
              <a:ea typeface="Rubik"/>
              <a:cs typeface="Rubik"/>
              <a:sym typeface="Rubik"/>
            </a:endParaRPr>
          </a:p>
        </p:txBody>
      </p:sp>
      <p:pic>
        <p:nvPicPr>
          <p:cNvPr id="268" name="Google Shape;268;p36"/>
          <p:cNvPicPr preferRelativeResize="0"/>
          <p:nvPr/>
        </p:nvPicPr>
        <p:blipFill rotWithShape="1">
          <a:blip r:embed="rId2"/>
          <a:srcRect l="11940" r="55865" b="49469"/>
          <a:stretch>
            <a:fillRect/>
          </a:stretch>
        </p:blipFill>
        <p:spPr>
          <a:xfrm>
            <a:off x="5496125" y="852375"/>
            <a:ext cx="2425877" cy="2141699"/>
          </a:xfrm>
          <a:prstGeom prst="rect">
            <a:avLst/>
          </a:prstGeom>
          <a:noFill/>
          <a:ln>
            <a:noFill/>
          </a:ln>
        </p:spPr>
      </p:pic>
      <p:sp>
        <p:nvSpPr>
          <p:cNvPr id="269" name="Google Shape;269;p36"/>
          <p:cNvSpPr txBox="1"/>
          <p:nvPr/>
        </p:nvSpPr>
        <p:spPr>
          <a:xfrm>
            <a:off x="5243863" y="3185775"/>
            <a:ext cx="2930400" cy="4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3020" b="1">
                <a:solidFill>
                  <a:srgbClr val="EF4523"/>
                </a:solidFill>
                <a:latin typeface="Bitter"/>
                <a:ea typeface="Bitter"/>
                <a:cs typeface="Bitter"/>
                <a:sym typeface="Bitter"/>
              </a:rPr>
              <a:t>数字地图</a:t>
            </a:r>
            <a:endParaRPr sz="3020" b="1">
              <a:solidFill>
                <a:srgbClr val="EF4523"/>
              </a:solidFill>
              <a:latin typeface="Bitter"/>
              <a:ea typeface="Bitter"/>
              <a:cs typeface="Bitter"/>
              <a:sym typeface="Bitter"/>
            </a:endParaRPr>
          </a:p>
          <a:p>
            <a:pPr marL="0" lvl="0" indent="0" algn="l" rtl="0">
              <a:spcBef>
                <a:spcPts val="0"/>
              </a:spcBef>
              <a:spcAft>
                <a:spcPts val="0"/>
              </a:spcAft>
              <a:buNone/>
            </a:pPr>
            <a:endParaRPr sz="1800">
              <a:solidFill>
                <a:schemeClr val="dk2"/>
              </a:solidFill>
              <a:latin typeface="Rubik"/>
              <a:ea typeface="Rubik"/>
              <a:cs typeface="Rubik"/>
              <a:sym typeface="Rubik"/>
            </a:endParaRPr>
          </a:p>
        </p:txBody>
      </p:sp>
      <p:sp>
        <p:nvSpPr>
          <p:cNvPr id="270" name="Google Shape;270;p36"/>
          <p:cNvSpPr txBox="1"/>
          <p:nvPr/>
        </p:nvSpPr>
        <p:spPr>
          <a:xfrm>
            <a:off x="364800" y="924125"/>
            <a:ext cx="3750600" cy="37008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它能感知环境吗？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它能随时间学习吗？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它能自主制定计划吗？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它能与环境互动吗？</a:t>
            </a:r>
            <a:endParaRPr sz="2200">
              <a:solidFill>
                <a:schemeClr val="dk1"/>
              </a:solidFill>
              <a:latin typeface="Rubik"/>
              <a:ea typeface="Rubik"/>
              <a:cs typeface="Rubik"/>
              <a:sym typeface="Rubik"/>
            </a:endParaRPr>
          </a:p>
          <a:p>
            <a:pPr marL="2286000" lvl="0" indent="0" algn="l" rtl="0">
              <a:lnSpc>
                <a:spcPct val="115000"/>
              </a:lnSpc>
              <a:spcBef>
                <a:spcPts val="1000"/>
              </a:spcBef>
              <a:spcAft>
                <a:spcPts val="1000"/>
              </a:spcAft>
              <a:buNone/>
            </a:pP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轮到你了！记住关键问题</a:t>
            </a:r>
            <a:endParaRPr sz="3020" b="1">
              <a:solidFill>
                <a:srgbClr val="EF4523"/>
              </a:solidFill>
              <a:latin typeface="Bitter"/>
              <a:ea typeface="Bitter"/>
              <a:cs typeface="Bitter"/>
              <a:sym typeface="Bitter"/>
            </a:endParaRPr>
          </a:p>
        </p:txBody>
      </p:sp>
      <p:sp>
        <p:nvSpPr>
          <p:cNvPr id="276" name="Google Shape;276;p37"/>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277" name="Google Shape;277;p37"/>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278" name="Google Shape;278;p37" descr="Public Domain Clip Art Image | toaster | ID: 13920177018544 ..."/>
          <p:cNvPicPr preferRelativeResize="0"/>
          <p:nvPr/>
        </p:nvPicPr>
        <p:blipFill>
          <a:blip r:embed="rId2"/>
          <a:stretch>
            <a:fillRect/>
          </a:stretch>
        </p:blipFill>
        <p:spPr>
          <a:xfrm>
            <a:off x="5350203" y="1023412"/>
            <a:ext cx="2988474" cy="2748275"/>
          </a:xfrm>
          <a:prstGeom prst="rect">
            <a:avLst/>
          </a:prstGeom>
          <a:noFill/>
          <a:ln>
            <a:noFill/>
          </a:ln>
        </p:spPr>
      </p:pic>
      <p:sp>
        <p:nvSpPr>
          <p:cNvPr id="279" name="Google Shape;279;p37"/>
          <p:cNvSpPr txBox="1"/>
          <p:nvPr/>
        </p:nvSpPr>
        <p:spPr>
          <a:xfrm>
            <a:off x="5423150" y="3771675"/>
            <a:ext cx="3000000" cy="64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20" b="1">
                <a:solidFill>
                  <a:srgbClr val="EF4523"/>
                </a:solidFill>
                <a:latin typeface="Bitter"/>
                <a:ea typeface="Bitter"/>
                <a:cs typeface="Bitter"/>
                <a:sym typeface="Bitter"/>
              </a:rPr>
              <a:t>烤面包机</a:t>
            </a:r>
            <a:endParaRPr sz="3020" b="1">
              <a:solidFill>
                <a:srgbClr val="EF4523"/>
              </a:solidFill>
              <a:latin typeface="Bitter"/>
              <a:ea typeface="Bitter"/>
              <a:cs typeface="Bitter"/>
              <a:sym typeface="Bitter"/>
            </a:endParaRPr>
          </a:p>
        </p:txBody>
      </p:sp>
      <p:sp>
        <p:nvSpPr>
          <p:cNvPr id="280" name="Google Shape;280;p37"/>
          <p:cNvSpPr txBox="1"/>
          <p:nvPr/>
        </p:nvSpPr>
        <p:spPr>
          <a:xfrm>
            <a:off x="364800" y="924125"/>
            <a:ext cx="3750600" cy="37008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它能感知环境吗？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它能随时间学习吗？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它能自主制定计划吗？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它能与环境互动吗？</a:t>
            </a:r>
            <a:endParaRPr sz="2200">
              <a:solidFill>
                <a:schemeClr val="dk1"/>
              </a:solidFill>
              <a:latin typeface="Rubik"/>
              <a:ea typeface="Rubik"/>
              <a:cs typeface="Rubik"/>
              <a:sym typeface="Rubik"/>
            </a:endParaRPr>
          </a:p>
          <a:p>
            <a:pPr marL="2286000" lvl="0" indent="0" algn="l" rtl="0">
              <a:lnSpc>
                <a:spcPct val="115000"/>
              </a:lnSpc>
              <a:spcBef>
                <a:spcPts val="1000"/>
              </a:spcBef>
              <a:spcAft>
                <a:spcPts val="1000"/>
              </a:spcAft>
              <a:buNone/>
            </a:pP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99" name="Shape 99"/>
        <p:cNvGrpSpPr/>
        <p:nvPr/>
      </p:nvGrpSpPr>
      <p:grpSpPr>
        <a:xfrm>
          <a:off x="0" y="0"/>
          <a:ext cx="0" cy="0"/>
          <a:chOff x="0" y="0"/>
          <a:chExt cx="0" cy="0"/>
        </a:xfrm>
      </p:grpSpPr>
      <p:sp>
        <p:nvSpPr>
          <p:cNvPr id="100" name="Google Shape;100;p20"/>
          <p:cNvSpPr txBox="1"/>
          <p:nvPr>
            <p:ph type="ctrTitle"/>
          </p:nvPr>
        </p:nvSpPr>
        <p:spPr>
          <a:xfrm>
            <a:off x="2536500" y="111500"/>
            <a:ext cx="6135000" cy="10221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4500" b="1">
                <a:solidFill>
                  <a:schemeClr val="lt1"/>
                </a:solidFill>
                <a:latin typeface="Bitter"/>
                <a:ea typeface="Bitter"/>
                <a:cs typeface="Bitter"/>
                <a:sym typeface="Bitter"/>
              </a:rPr>
              <a:t>什么是人工智能？</a:t>
            </a:r>
            <a:endParaRPr b="1">
              <a:solidFill>
                <a:schemeClr val="lt1"/>
              </a:solidFill>
              <a:latin typeface="Bitter"/>
              <a:ea typeface="Bitter"/>
              <a:cs typeface="Bitter"/>
              <a:sym typeface="Bitter"/>
            </a:endParaRPr>
          </a:p>
        </p:txBody>
      </p:sp>
      <p:sp>
        <p:nvSpPr>
          <p:cNvPr id="101" name="Google Shape;101;p20"/>
          <p:cNvSpPr txBox="1"/>
          <p:nvPr>
            <p:ph type="subTitle" idx="1"/>
          </p:nvPr>
        </p:nvSpPr>
        <p:spPr>
          <a:xfrm>
            <a:off x="593402" y="1858150"/>
            <a:ext cx="6135000" cy="792600"/>
          </a:xfrm>
          <a:prstGeom prst="rect">
            <a:avLst/>
          </a:prstGeom>
        </p:spPr>
        <p:txBody>
          <a:bodyPr spcFirstLastPara="1" wrap="square" lIns="91425" tIns="91425" rIns="91425" bIns="91425" anchor="t" anchorCtr="0">
            <a:noAutofit/>
          </a:bodyPr>
          <a:lstStyle/>
          <a:p>
            <a:pPr marL="457200" lvl="0" indent="-368300" algn="l" rtl="0">
              <a:lnSpc>
                <a:spcPct val="95000"/>
              </a:lnSpc>
              <a:spcBef>
                <a:spcPts val="0"/>
              </a:spcBef>
              <a:spcAft>
                <a:spcPts val="0"/>
              </a:spcAft>
              <a:buClr>
                <a:schemeClr val="lt1"/>
              </a:buClr>
              <a:buSzPts val="2200"/>
              <a:buFont typeface="Bitter"/>
              <a:buChar char="●"/>
            </a:pPr>
            <a:r>
              <a:rPr lang="en-GB" sz="2200">
                <a:solidFill>
                  <a:schemeClr val="lt1"/>
                </a:solidFill>
                <a:latin typeface="Bitter"/>
                <a:ea typeface="Bitter"/>
                <a:cs typeface="Bitter"/>
                <a:sym typeface="Bitter"/>
              </a:rPr>
              <a:t>在本课中，我们将学习人工智能的定义。</a:t>
            </a:r>
            <a:endParaRPr sz="2200">
              <a:solidFill>
                <a:schemeClr val="lt1"/>
              </a:solidFill>
              <a:latin typeface="Bitter"/>
              <a:ea typeface="Bitter"/>
              <a:cs typeface="Bitter"/>
              <a:sym typeface="Bitter"/>
            </a:endParaRPr>
          </a:p>
          <a:p>
            <a:pPr marL="457200" lvl="0" indent="-368300" algn="l" rtl="0">
              <a:lnSpc>
                <a:spcPct val="95000"/>
              </a:lnSpc>
              <a:spcBef>
                <a:spcPts val="0"/>
              </a:spcBef>
              <a:spcAft>
                <a:spcPts val="0"/>
              </a:spcAft>
              <a:buClr>
                <a:schemeClr val="lt1"/>
              </a:buClr>
              <a:buSzPts val="2200"/>
              <a:buFont typeface="Bitter"/>
              <a:buChar char="●"/>
            </a:pPr>
            <a:r>
              <a:rPr lang="en-GB" sz="2200">
                <a:solidFill>
                  <a:schemeClr val="lt1"/>
                </a:solidFill>
                <a:latin typeface="Bitter"/>
                <a:ea typeface="Bitter"/>
                <a:cs typeface="Bitter"/>
                <a:sym typeface="Bitter"/>
              </a:rPr>
              <a:t>我们将学习如何判断一个设备或物品是否使用了人工智能。</a:t>
            </a:r>
            <a:endParaRPr sz="2200">
              <a:solidFill>
                <a:schemeClr val="lt1"/>
              </a:solidFill>
              <a:latin typeface="Bitter"/>
              <a:ea typeface="Bitter"/>
              <a:cs typeface="Bitter"/>
              <a:sym typeface="Bitter"/>
            </a:endParaRPr>
          </a:p>
          <a:p>
            <a:pPr marL="457200" lvl="0" indent="0" algn="l" rtl="0">
              <a:lnSpc>
                <a:spcPct val="95000"/>
              </a:lnSpc>
              <a:spcBef>
                <a:spcPts val="0"/>
              </a:spcBef>
              <a:spcAft>
                <a:spcPts val="0"/>
              </a:spcAft>
              <a:buNone/>
            </a:pPr>
            <a:endParaRPr sz="2200">
              <a:solidFill>
                <a:schemeClr val="lt1"/>
              </a:solidFill>
              <a:latin typeface="Bitter"/>
              <a:ea typeface="Bitter"/>
              <a:cs typeface="Bitter"/>
              <a:sym typeface="Bitter"/>
            </a:endParaRPr>
          </a:p>
        </p:txBody>
      </p:sp>
      <p:pic>
        <p:nvPicPr>
          <p:cNvPr id="102" name="Google Shape;102;p20"/>
          <p:cNvPicPr preferRelativeResize="0"/>
          <p:nvPr/>
        </p:nvPicPr>
        <p:blipFill rotWithShape="1">
          <a:blip r:embed="rId2"/>
          <a:srcRect l="29" r="29"/>
          <a:stretch>
            <a:fillRect/>
          </a:stretch>
        </p:blipFill>
        <p:spPr>
          <a:xfrm>
            <a:off x="417400" y="399575"/>
            <a:ext cx="1133075" cy="1162524"/>
          </a:xfrm>
          <a:prstGeom prst="rect">
            <a:avLst/>
          </a:prstGeom>
          <a:noFill/>
          <a:ln>
            <a:noFill/>
          </a:ln>
        </p:spPr>
      </p:pic>
      <p:sp>
        <p:nvSpPr>
          <p:cNvPr id="103" name="Google Shape;103;p20"/>
          <p:cNvSpPr txBox="1"/>
          <p:nvPr/>
        </p:nvSpPr>
        <p:spPr>
          <a:xfrm>
            <a:off x="7586725" y="4555238"/>
            <a:ext cx="12405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solidFill>
                  <a:schemeClr val="lt1"/>
                </a:solidFill>
                <a:latin typeface="Bitter"/>
                <a:ea typeface="Bitter"/>
                <a:cs typeface="Bitter"/>
                <a:sym typeface="Bitter"/>
              </a:rPr>
              <a:t>dayofai.org</a:t>
            </a:r>
            <a:endParaRPr>
              <a:solidFill>
                <a:schemeClr val="lt1"/>
              </a:solidFill>
              <a:latin typeface="Bitter"/>
              <a:ea typeface="Bitter"/>
              <a:cs typeface="Bitter"/>
              <a:sym typeface="Bit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3020" b="1">
                <a:solidFill>
                  <a:srgbClr val="EF4523"/>
                </a:solidFill>
                <a:latin typeface="Bitter"/>
                <a:ea typeface="Bitter"/>
                <a:cs typeface="Bitter"/>
                <a:sym typeface="Bitter"/>
              </a:rPr>
              <a:t>这是AI吗？</a:t>
            </a:r>
            <a:endParaRPr sz="3020" b="1">
              <a:solidFill>
                <a:srgbClr val="EF4523"/>
              </a:solidFill>
              <a:latin typeface="Bitter"/>
              <a:ea typeface="Bitter"/>
              <a:cs typeface="Bitter"/>
              <a:sym typeface="Bitter"/>
            </a:endParaRPr>
          </a:p>
          <a:p>
            <a:pPr marL="0" lvl="0" indent="0" algn="l" rtl="0">
              <a:spcBef>
                <a:spcPts val="0"/>
              </a:spcBef>
              <a:spcAft>
                <a:spcPts val="0"/>
              </a:spcAft>
              <a:buSzPts val="1100"/>
              <a:buNone/>
            </a:pPr>
            <a:endParaRPr sz="3020" b="1">
              <a:solidFill>
                <a:srgbClr val="EF4523"/>
              </a:solidFill>
              <a:latin typeface="Bitter"/>
              <a:ea typeface="Bitter"/>
              <a:cs typeface="Bitter"/>
              <a:sym typeface="Bitter"/>
            </a:endParaRPr>
          </a:p>
          <a:p>
            <a:pPr marL="0" lvl="0" indent="0" algn="l" rtl="0">
              <a:spcBef>
                <a:spcPts val="0"/>
              </a:spcBef>
              <a:spcAft>
                <a:spcPts val="0"/>
              </a:spcAft>
              <a:buClr>
                <a:schemeClr val="dk1"/>
              </a:buClr>
              <a:buSzPts val="1100"/>
              <a:buFont typeface="Arial" panose="020B0604020202020204"/>
              <a:buNone/>
            </a:pPr>
            <a:endParaRPr sz="3020" b="1">
              <a:solidFill>
                <a:srgbClr val="EF4523"/>
              </a:solidFill>
              <a:latin typeface="Bitter"/>
              <a:ea typeface="Bitter"/>
              <a:cs typeface="Bitter"/>
              <a:sym typeface="Bitter"/>
            </a:endParaRPr>
          </a:p>
          <a:p>
            <a:pPr marL="0" lvl="0" indent="0" algn="l" rtl="0">
              <a:spcBef>
                <a:spcPts val="0"/>
              </a:spcBef>
              <a:spcAft>
                <a:spcPts val="0"/>
              </a:spcAft>
              <a:buSzPts val="1100"/>
              <a:buNone/>
            </a:pPr>
            <a:endParaRPr sz="3020" b="1">
              <a:solidFill>
                <a:srgbClr val="EF4523"/>
              </a:solidFill>
              <a:latin typeface="Bitter"/>
              <a:ea typeface="Bitter"/>
              <a:cs typeface="Bitter"/>
              <a:sym typeface="Bitter"/>
            </a:endParaRPr>
          </a:p>
        </p:txBody>
      </p:sp>
      <p:sp>
        <p:nvSpPr>
          <p:cNvPr id="286" name="Google Shape;286;p38"/>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287" name="Google Shape;287;p38"/>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288" name="Google Shape;288;p38"/>
          <p:cNvPicPr preferRelativeResize="0"/>
          <p:nvPr/>
        </p:nvPicPr>
        <p:blipFill>
          <a:blip r:embed="rId2"/>
          <a:stretch>
            <a:fillRect/>
          </a:stretch>
        </p:blipFill>
        <p:spPr>
          <a:xfrm>
            <a:off x="4765850" y="576550"/>
            <a:ext cx="3557837" cy="3557837"/>
          </a:xfrm>
          <a:prstGeom prst="rect">
            <a:avLst/>
          </a:prstGeom>
          <a:noFill/>
          <a:ln>
            <a:noFill/>
          </a:ln>
        </p:spPr>
      </p:pic>
      <p:sp>
        <p:nvSpPr>
          <p:cNvPr id="289" name="Google Shape;289;p38"/>
          <p:cNvSpPr txBox="1"/>
          <p:nvPr/>
        </p:nvSpPr>
        <p:spPr>
          <a:xfrm>
            <a:off x="4624313" y="4134375"/>
            <a:ext cx="3840900" cy="3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20" b="1">
                <a:solidFill>
                  <a:srgbClr val="EF4523"/>
                </a:solidFill>
                <a:latin typeface="Bitter"/>
                <a:ea typeface="Bitter"/>
                <a:cs typeface="Bitter"/>
                <a:sym typeface="Bitter"/>
              </a:rPr>
              <a:t>图片由DALL-E生成</a:t>
            </a:r>
            <a:endParaRPr sz="1800">
              <a:solidFill>
                <a:schemeClr val="dk2"/>
              </a:solidFill>
            </a:endParaRPr>
          </a:p>
        </p:txBody>
      </p:sp>
      <p:sp>
        <p:nvSpPr>
          <p:cNvPr id="290" name="Google Shape;290;p38"/>
          <p:cNvSpPr txBox="1"/>
          <p:nvPr/>
        </p:nvSpPr>
        <p:spPr>
          <a:xfrm>
            <a:off x="364800" y="924125"/>
            <a:ext cx="3750600" cy="37008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它能感知环境吗？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它能随时间学习吗？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它能自主制定计划吗？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它能与环境互动吗？</a:t>
            </a:r>
            <a:endParaRPr sz="2200">
              <a:solidFill>
                <a:schemeClr val="dk1"/>
              </a:solidFill>
              <a:latin typeface="Rubik"/>
              <a:ea typeface="Rubik"/>
              <a:cs typeface="Rubik"/>
              <a:sym typeface="Rubik"/>
            </a:endParaRPr>
          </a:p>
          <a:p>
            <a:pPr marL="2286000" lvl="0" indent="0" algn="l" rtl="0">
              <a:lnSpc>
                <a:spcPct val="115000"/>
              </a:lnSpc>
              <a:spcBef>
                <a:spcPts val="1000"/>
              </a:spcBef>
              <a:spcAft>
                <a:spcPts val="1000"/>
              </a:spcAft>
              <a:buNone/>
            </a:pP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3020" b="1">
                <a:solidFill>
                  <a:srgbClr val="EF4523"/>
                </a:solidFill>
                <a:latin typeface="Bitter"/>
                <a:ea typeface="Bitter"/>
                <a:cs typeface="Bitter"/>
                <a:sym typeface="Bitter"/>
              </a:rPr>
              <a:t>这是AI吗？</a:t>
            </a:r>
            <a:endParaRPr sz="3020" b="1">
              <a:solidFill>
                <a:srgbClr val="EF4523"/>
              </a:solidFill>
              <a:latin typeface="Bitter"/>
              <a:ea typeface="Bitter"/>
              <a:cs typeface="Bitter"/>
              <a:sym typeface="Bitter"/>
            </a:endParaRPr>
          </a:p>
          <a:p>
            <a:pPr marL="0" lvl="0" indent="0" algn="l" rtl="0">
              <a:spcBef>
                <a:spcPts val="0"/>
              </a:spcBef>
              <a:spcAft>
                <a:spcPts val="0"/>
              </a:spcAft>
              <a:buClr>
                <a:schemeClr val="dk1"/>
              </a:buClr>
              <a:buSzPts val="1100"/>
              <a:buFont typeface="Arial" panose="020B0604020202020204"/>
              <a:buNone/>
            </a:pPr>
            <a:endParaRPr sz="3020" b="1">
              <a:solidFill>
                <a:srgbClr val="EF4523"/>
              </a:solidFill>
              <a:latin typeface="Bitter"/>
              <a:ea typeface="Bitter"/>
              <a:cs typeface="Bitter"/>
              <a:sym typeface="Bitter"/>
            </a:endParaRPr>
          </a:p>
          <a:p>
            <a:pPr marL="0" lvl="0" indent="0" algn="l" rtl="0">
              <a:spcBef>
                <a:spcPts val="0"/>
              </a:spcBef>
              <a:spcAft>
                <a:spcPts val="0"/>
              </a:spcAft>
              <a:buSzPts val="1100"/>
              <a:buNone/>
            </a:pPr>
            <a:endParaRPr sz="3020" b="1">
              <a:solidFill>
                <a:srgbClr val="EF4523"/>
              </a:solidFill>
              <a:latin typeface="Bitter"/>
              <a:ea typeface="Bitter"/>
              <a:cs typeface="Bitter"/>
              <a:sym typeface="Bitter"/>
            </a:endParaRPr>
          </a:p>
        </p:txBody>
      </p:sp>
      <p:sp>
        <p:nvSpPr>
          <p:cNvPr id="296" name="Google Shape;296;p39"/>
          <p:cNvSpPr txBox="1"/>
          <p:nvPr/>
        </p:nvSpPr>
        <p:spPr>
          <a:xfrm>
            <a:off x="4673600" y="3860800"/>
            <a:ext cx="3798900" cy="6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800" b="1">
                <a:solidFill>
                  <a:srgbClr val="EF4523"/>
                </a:solidFill>
                <a:latin typeface="Bitter"/>
                <a:ea typeface="Bitter"/>
                <a:cs typeface="Bitter"/>
                <a:sym typeface="Bitter"/>
              </a:rPr>
              <a:t>自动驾驶汽车</a:t>
            </a:r>
            <a:endParaRPr>
              <a:solidFill>
                <a:srgbClr val="EF4523"/>
              </a:solidFill>
              <a:latin typeface="Bitter"/>
              <a:ea typeface="Bitter"/>
              <a:cs typeface="Bitter"/>
              <a:sym typeface="Bitter"/>
            </a:endParaRPr>
          </a:p>
        </p:txBody>
      </p:sp>
      <p:pic>
        <p:nvPicPr>
          <p:cNvPr id="297" name="Google Shape;297;p39"/>
          <p:cNvPicPr preferRelativeResize="0"/>
          <p:nvPr/>
        </p:nvPicPr>
        <p:blipFill>
          <a:blip r:embed="rId1"/>
          <a:stretch>
            <a:fillRect/>
          </a:stretch>
        </p:blipFill>
        <p:spPr>
          <a:xfrm>
            <a:off x="5217325" y="1149350"/>
            <a:ext cx="2711450" cy="2711450"/>
          </a:xfrm>
          <a:prstGeom prst="rect">
            <a:avLst/>
          </a:prstGeom>
          <a:noFill/>
          <a:ln>
            <a:noFill/>
          </a:ln>
        </p:spPr>
      </p:pic>
      <p:sp>
        <p:nvSpPr>
          <p:cNvPr id="298" name="Google Shape;298;p39"/>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299" name="Google Shape;299;p39"/>
          <p:cNvPicPr preferRelativeResize="0"/>
          <p:nvPr/>
        </p:nvPicPr>
        <p:blipFill rotWithShape="1">
          <a:blip r:embed="rId2"/>
          <a:srcRect/>
          <a:stretch>
            <a:fillRect/>
          </a:stretch>
        </p:blipFill>
        <p:spPr>
          <a:xfrm>
            <a:off x="147614" y="4549073"/>
            <a:ext cx="440875" cy="452750"/>
          </a:xfrm>
          <a:prstGeom prst="rect">
            <a:avLst/>
          </a:prstGeom>
          <a:noFill/>
          <a:ln>
            <a:noFill/>
          </a:ln>
        </p:spPr>
      </p:pic>
      <p:sp>
        <p:nvSpPr>
          <p:cNvPr id="300" name="Google Shape;300;p39"/>
          <p:cNvSpPr txBox="1"/>
          <p:nvPr/>
        </p:nvSpPr>
        <p:spPr>
          <a:xfrm>
            <a:off x="364800" y="924125"/>
            <a:ext cx="3750600" cy="37008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它能感知环境吗？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它能随时间学习吗？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它能自主制定计划吗？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它能与环境互动吗？</a:t>
            </a:r>
            <a:endParaRPr sz="2200">
              <a:solidFill>
                <a:schemeClr val="dk1"/>
              </a:solidFill>
              <a:latin typeface="Rubik"/>
              <a:ea typeface="Rubik"/>
              <a:cs typeface="Rubik"/>
              <a:sym typeface="Rubik"/>
            </a:endParaRPr>
          </a:p>
          <a:p>
            <a:pPr marL="2286000" lvl="0" indent="0" algn="l" rtl="0">
              <a:lnSpc>
                <a:spcPct val="115000"/>
              </a:lnSpc>
              <a:spcBef>
                <a:spcPts val="1000"/>
              </a:spcBef>
              <a:spcAft>
                <a:spcPts val="1000"/>
              </a:spcAft>
              <a:buNone/>
            </a:pP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p40"/>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3020" b="1">
                <a:solidFill>
                  <a:srgbClr val="EF4523"/>
                </a:solidFill>
                <a:latin typeface="Bitter"/>
                <a:ea typeface="Bitter"/>
                <a:cs typeface="Bitter"/>
                <a:sym typeface="Bitter"/>
              </a:rPr>
              <a:t>这是AI吗？</a:t>
            </a:r>
            <a:endParaRPr sz="3020" b="1">
              <a:solidFill>
                <a:srgbClr val="EF4523"/>
              </a:solidFill>
              <a:latin typeface="Bitter"/>
              <a:ea typeface="Bitter"/>
              <a:cs typeface="Bitter"/>
              <a:sym typeface="Bitter"/>
            </a:endParaRPr>
          </a:p>
          <a:p>
            <a:pPr marL="0" lvl="0" indent="0" algn="l" rtl="0">
              <a:spcBef>
                <a:spcPts val="0"/>
              </a:spcBef>
              <a:spcAft>
                <a:spcPts val="0"/>
              </a:spcAft>
              <a:buClr>
                <a:schemeClr val="dk1"/>
              </a:buClr>
              <a:buSzPts val="1100"/>
              <a:buFont typeface="Arial" panose="020B0604020202020204"/>
              <a:buNone/>
            </a:pPr>
            <a:endParaRPr sz="3020" b="1">
              <a:solidFill>
                <a:srgbClr val="EF4523"/>
              </a:solidFill>
              <a:latin typeface="Bitter"/>
              <a:ea typeface="Bitter"/>
              <a:cs typeface="Bitter"/>
              <a:sym typeface="Bitter"/>
            </a:endParaRPr>
          </a:p>
          <a:p>
            <a:pPr marL="0" lvl="0" indent="0" algn="l" rtl="0">
              <a:spcBef>
                <a:spcPts val="0"/>
              </a:spcBef>
              <a:spcAft>
                <a:spcPts val="0"/>
              </a:spcAft>
              <a:buSzPts val="1100"/>
              <a:buNone/>
            </a:pPr>
            <a:endParaRPr sz="3020" b="1">
              <a:solidFill>
                <a:srgbClr val="EF4523"/>
              </a:solidFill>
              <a:latin typeface="Bitter"/>
              <a:ea typeface="Bitter"/>
              <a:cs typeface="Bitter"/>
              <a:sym typeface="Bitter"/>
            </a:endParaRPr>
          </a:p>
          <a:p>
            <a:pPr marL="0" lvl="0" indent="0" algn="l" rtl="0">
              <a:spcBef>
                <a:spcPts val="0"/>
              </a:spcBef>
              <a:spcAft>
                <a:spcPts val="0"/>
              </a:spcAft>
              <a:buSzPts val="1100"/>
              <a:buNone/>
            </a:pPr>
            <a:endParaRPr sz="3020" b="1">
              <a:solidFill>
                <a:srgbClr val="EF4523"/>
              </a:solidFill>
              <a:latin typeface="Bitter"/>
              <a:ea typeface="Bitter"/>
              <a:cs typeface="Bitter"/>
              <a:sym typeface="Bitter"/>
            </a:endParaRPr>
          </a:p>
        </p:txBody>
      </p:sp>
      <p:sp>
        <p:nvSpPr>
          <p:cNvPr id="306" name="Google Shape;306;p40"/>
          <p:cNvSpPr txBox="1"/>
          <p:nvPr/>
        </p:nvSpPr>
        <p:spPr>
          <a:xfrm>
            <a:off x="5067299" y="3708400"/>
            <a:ext cx="3405300" cy="6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EF4523"/>
              </a:solidFill>
            </a:endParaRPr>
          </a:p>
        </p:txBody>
      </p:sp>
      <p:sp>
        <p:nvSpPr>
          <p:cNvPr id="307" name="Google Shape;307;p40"/>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308" name="Google Shape;308;p40"/>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309" name="Google Shape;309;p40"/>
          <p:cNvSpPr txBox="1"/>
          <p:nvPr/>
        </p:nvSpPr>
        <p:spPr>
          <a:xfrm>
            <a:off x="5082700" y="4438250"/>
            <a:ext cx="29913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ubik"/>
              <a:ea typeface="Rubik"/>
              <a:cs typeface="Rubik"/>
              <a:sym typeface="Rubik"/>
            </a:endParaRPr>
          </a:p>
        </p:txBody>
      </p:sp>
      <p:pic>
        <p:nvPicPr>
          <p:cNvPr id="310" name="Google Shape;310;p40" descr="File:Cortlandt St BMT td (2018-03-27) 12- 4 World Trade Center.jpg ..."/>
          <p:cNvPicPr preferRelativeResize="0"/>
          <p:nvPr/>
        </p:nvPicPr>
        <p:blipFill>
          <a:blip r:embed="rId2"/>
          <a:stretch>
            <a:fillRect/>
          </a:stretch>
        </p:blipFill>
        <p:spPr>
          <a:xfrm>
            <a:off x="4155400" y="924125"/>
            <a:ext cx="4512824" cy="3007801"/>
          </a:xfrm>
          <a:prstGeom prst="rect">
            <a:avLst/>
          </a:prstGeom>
          <a:noFill/>
          <a:ln>
            <a:noFill/>
          </a:ln>
        </p:spPr>
      </p:pic>
      <p:sp>
        <p:nvSpPr>
          <p:cNvPr id="311" name="Google Shape;311;p40"/>
          <p:cNvSpPr txBox="1"/>
          <p:nvPr/>
        </p:nvSpPr>
        <p:spPr>
          <a:xfrm>
            <a:off x="4911813" y="3931925"/>
            <a:ext cx="3000000" cy="64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20" b="1">
                <a:solidFill>
                  <a:srgbClr val="EF4523"/>
                </a:solidFill>
                <a:latin typeface="Bitter"/>
                <a:ea typeface="Bitter"/>
                <a:cs typeface="Bitter"/>
                <a:sym typeface="Bitter"/>
              </a:rPr>
              <a:t>滑动门</a:t>
            </a:r>
            <a:endParaRPr sz="3020" b="1">
              <a:solidFill>
                <a:srgbClr val="EF4523"/>
              </a:solidFill>
              <a:latin typeface="Bitter"/>
              <a:ea typeface="Bitter"/>
              <a:cs typeface="Bitter"/>
              <a:sym typeface="Bitter"/>
            </a:endParaRPr>
          </a:p>
        </p:txBody>
      </p:sp>
      <p:sp>
        <p:nvSpPr>
          <p:cNvPr id="312" name="Google Shape;312;p40"/>
          <p:cNvSpPr txBox="1"/>
          <p:nvPr/>
        </p:nvSpPr>
        <p:spPr>
          <a:xfrm>
            <a:off x="364800" y="924125"/>
            <a:ext cx="3750600" cy="37008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它能感知环境吗？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它能随时间学习吗？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它能自主制定计划吗？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它能与环境互动吗？</a:t>
            </a:r>
            <a:endParaRPr sz="2200">
              <a:solidFill>
                <a:schemeClr val="dk1"/>
              </a:solidFill>
              <a:latin typeface="Rubik"/>
              <a:ea typeface="Rubik"/>
              <a:cs typeface="Rubik"/>
              <a:sym typeface="Rubik"/>
            </a:endParaRPr>
          </a:p>
          <a:p>
            <a:pPr marL="2286000" lvl="0" indent="0" algn="l" rtl="0">
              <a:lnSpc>
                <a:spcPct val="115000"/>
              </a:lnSpc>
              <a:spcBef>
                <a:spcPts val="1000"/>
              </a:spcBef>
              <a:spcAft>
                <a:spcPts val="1000"/>
              </a:spcAft>
              <a:buNone/>
            </a:pP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3020" b="1">
                <a:solidFill>
                  <a:srgbClr val="EF4523"/>
                </a:solidFill>
                <a:latin typeface="Bitter"/>
                <a:ea typeface="Bitter"/>
                <a:cs typeface="Bitter"/>
                <a:sym typeface="Bitter"/>
              </a:rPr>
              <a:t>这是AI吗？</a:t>
            </a:r>
            <a:endParaRPr sz="3020" b="1">
              <a:solidFill>
                <a:srgbClr val="EF4523"/>
              </a:solidFill>
              <a:latin typeface="Bitter"/>
              <a:ea typeface="Bitter"/>
              <a:cs typeface="Bitter"/>
              <a:sym typeface="Bitter"/>
            </a:endParaRPr>
          </a:p>
          <a:p>
            <a:pPr marL="0" lvl="0" indent="0" algn="l" rtl="0">
              <a:spcBef>
                <a:spcPts val="0"/>
              </a:spcBef>
              <a:spcAft>
                <a:spcPts val="0"/>
              </a:spcAft>
              <a:buSzPts val="1100"/>
              <a:buNone/>
            </a:pPr>
            <a:endParaRPr sz="3020" b="1">
              <a:solidFill>
                <a:srgbClr val="EF4523"/>
              </a:solidFill>
              <a:latin typeface="Bitter"/>
              <a:ea typeface="Bitter"/>
              <a:cs typeface="Bitter"/>
              <a:sym typeface="Bitter"/>
            </a:endParaRPr>
          </a:p>
        </p:txBody>
      </p:sp>
      <p:sp>
        <p:nvSpPr>
          <p:cNvPr id="318" name="Google Shape;318;p41"/>
          <p:cNvSpPr txBox="1"/>
          <p:nvPr/>
        </p:nvSpPr>
        <p:spPr>
          <a:xfrm>
            <a:off x="4673600" y="3860800"/>
            <a:ext cx="3798900" cy="6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EF4523"/>
              </a:solidFill>
            </a:endParaRPr>
          </a:p>
        </p:txBody>
      </p:sp>
      <p:sp>
        <p:nvSpPr>
          <p:cNvPr id="319" name="Google Shape;319;p41"/>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320" name="Google Shape;320;p41"/>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321" name="Google Shape;321;p41"/>
          <p:cNvPicPr preferRelativeResize="0"/>
          <p:nvPr/>
        </p:nvPicPr>
        <p:blipFill>
          <a:blip r:embed="rId2"/>
          <a:stretch>
            <a:fillRect/>
          </a:stretch>
        </p:blipFill>
        <p:spPr>
          <a:xfrm>
            <a:off x="5260935" y="243225"/>
            <a:ext cx="2731114" cy="3842400"/>
          </a:xfrm>
          <a:prstGeom prst="rect">
            <a:avLst/>
          </a:prstGeom>
          <a:noFill/>
          <a:ln>
            <a:noFill/>
          </a:ln>
        </p:spPr>
      </p:pic>
      <p:sp>
        <p:nvSpPr>
          <p:cNvPr id="322" name="Google Shape;322;p41"/>
          <p:cNvSpPr txBox="1"/>
          <p:nvPr/>
        </p:nvSpPr>
        <p:spPr>
          <a:xfrm>
            <a:off x="5126488" y="4085625"/>
            <a:ext cx="3000000" cy="64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20" b="1">
                <a:solidFill>
                  <a:srgbClr val="EF4523"/>
                </a:solidFill>
                <a:latin typeface="Bitter"/>
                <a:ea typeface="Bitter"/>
                <a:cs typeface="Bitter"/>
                <a:sym typeface="Bitter"/>
              </a:rPr>
              <a:t>拼写检查器</a:t>
            </a:r>
            <a:endParaRPr sz="3020" b="1">
              <a:solidFill>
                <a:srgbClr val="EF4523"/>
              </a:solidFill>
              <a:latin typeface="Bitter"/>
              <a:ea typeface="Bitter"/>
              <a:cs typeface="Bitter"/>
              <a:sym typeface="Bitter"/>
            </a:endParaRPr>
          </a:p>
        </p:txBody>
      </p:sp>
      <p:sp>
        <p:nvSpPr>
          <p:cNvPr id="323" name="Google Shape;323;p41"/>
          <p:cNvSpPr txBox="1"/>
          <p:nvPr/>
        </p:nvSpPr>
        <p:spPr>
          <a:xfrm>
            <a:off x="364800" y="924125"/>
            <a:ext cx="3750600" cy="37008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它能感知环境吗？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它能随时间学习吗？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它能自主制定计划吗？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它能与环境互动吗？</a:t>
            </a:r>
            <a:endParaRPr sz="2200">
              <a:solidFill>
                <a:schemeClr val="dk1"/>
              </a:solidFill>
              <a:latin typeface="Rubik"/>
              <a:ea typeface="Rubik"/>
              <a:cs typeface="Rubik"/>
              <a:sym typeface="Rubik"/>
            </a:endParaRPr>
          </a:p>
          <a:p>
            <a:pPr marL="2286000" lvl="0" indent="0" algn="l" rtl="0">
              <a:lnSpc>
                <a:spcPct val="115000"/>
              </a:lnSpc>
              <a:spcBef>
                <a:spcPts val="1000"/>
              </a:spcBef>
              <a:spcAft>
                <a:spcPts val="1000"/>
              </a:spcAft>
              <a:buNone/>
            </a:pP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3020" b="1">
                <a:solidFill>
                  <a:srgbClr val="EF4523"/>
                </a:solidFill>
                <a:latin typeface="Bitter"/>
                <a:ea typeface="Bitter"/>
                <a:cs typeface="Bitter"/>
                <a:sym typeface="Bitter"/>
              </a:rPr>
              <a:t>这是AI吗？</a:t>
            </a:r>
            <a:endParaRPr sz="3020" b="1">
              <a:solidFill>
                <a:srgbClr val="EF4523"/>
              </a:solidFill>
              <a:latin typeface="Bitter"/>
              <a:ea typeface="Bitter"/>
              <a:cs typeface="Bitter"/>
              <a:sym typeface="Bitter"/>
            </a:endParaRPr>
          </a:p>
          <a:p>
            <a:pPr marL="0" lvl="0" indent="0" algn="l" rtl="0">
              <a:spcBef>
                <a:spcPts val="0"/>
              </a:spcBef>
              <a:spcAft>
                <a:spcPts val="0"/>
              </a:spcAft>
              <a:buClr>
                <a:schemeClr val="dk1"/>
              </a:buClr>
              <a:buSzPts val="1100"/>
              <a:buFont typeface="Arial" panose="020B0604020202020204"/>
              <a:buNone/>
            </a:pPr>
            <a:endParaRPr sz="3020" b="1">
              <a:solidFill>
                <a:srgbClr val="EF4523"/>
              </a:solidFill>
              <a:latin typeface="Bitter"/>
              <a:ea typeface="Bitter"/>
              <a:cs typeface="Bitter"/>
              <a:sym typeface="Bitter"/>
            </a:endParaRPr>
          </a:p>
        </p:txBody>
      </p:sp>
      <p:sp>
        <p:nvSpPr>
          <p:cNvPr id="329" name="Google Shape;329;p42"/>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330" name="Google Shape;330;p42"/>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331" name="Google Shape;331;p42"/>
          <p:cNvPicPr preferRelativeResize="0"/>
          <p:nvPr/>
        </p:nvPicPr>
        <p:blipFill rotWithShape="1">
          <a:blip r:embed="rId2"/>
          <a:srcRect l="24516" t="3313" r="29658" b="4401"/>
          <a:stretch>
            <a:fillRect/>
          </a:stretch>
        </p:blipFill>
        <p:spPr>
          <a:xfrm>
            <a:off x="4459650" y="0"/>
            <a:ext cx="3574248" cy="4048674"/>
          </a:xfrm>
          <a:prstGeom prst="rect">
            <a:avLst/>
          </a:prstGeom>
          <a:noFill/>
          <a:ln>
            <a:noFill/>
          </a:ln>
        </p:spPr>
      </p:pic>
      <p:sp>
        <p:nvSpPr>
          <p:cNvPr id="332" name="Google Shape;332;p42"/>
          <p:cNvSpPr txBox="1"/>
          <p:nvPr/>
        </p:nvSpPr>
        <p:spPr>
          <a:xfrm>
            <a:off x="4924625" y="3939700"/>
            <a:ext cx="38547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ubik"/>
              <a:ea typeface="Rubik"/>
              <a:cs typeface="Rubik"/>
              <a:sym typeface="Rubik"/>
            </a:endParaRPr>
          </a:p>
        </p:txBody>
      </p:sp>
      <p:sp>
        <p:nvSpPr>
          <p:cNvPr id="333" name="Google Shape;333;p42"/>
          <p:cNvSpPr txBox="1"/>
          <p:nvPr/>
        </p:nvSpPr>
        <p:spPr>
          <a:xfrm>
            <a:off x="5240775" y="3489800"/>
            <a:ext cx="3000000" cy="15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20" b="1">
                <a:solidFill>
                  <a:srgbClr val="EF4523"/>
                </a:solidFill>
                <a:latin typeface="Bitter"/>
                <a:ea typeface="Bitter"/>
                <a:cs typeface="Bitter"/>
                <a:sym typeface="Bitter"/>
              </a:rPr>
              <a:t>一篇由ChatGPT撰写的文章</a:t>
            </a:r>
            <a:endParaRPr sz="3020" b="1">
              <a:solidFill>
                <a:srgbClr val="EF4523"/>
              </a:solidFill>
              <a:latin typeface="Bitter"/>
              <a:ea typeface="Bitter"/>
              <a:cs typeface="Bitter"/>
              <a:sym typeface="Bitter"/>
            </a:endParaRPr>
          </a:p>
        </p:txBody>
      </p:sp>
      <p:sp>
        <p:nvSpPr>
          <p:cNvPr id="334" name="Google Shape;334;p42"/>
          <p:cNvSpPr txBox="1"/>
          <p:nvPr/>
        </p:nvSpPr>
        <p:spPr>
          <a:xfrm>
            <a:off x="364800" y="924125"/>
            <a:ext cx="3750600" cy="37008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它能感知环境吗？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它能随时间学习吗？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它能自主制定计划吗？</a:t>
            </a:r>
            <a:endParaRPr sz="2200">
              <a:solidFill>
                <a:schemeClr val="dk1"/>
              </a:solidFill>
              <a:latin typeface="Rubik"/>
              <a:ea typeface="Rubik"/>
              <a:cs typeface="Rubik"/>
              <a:sym typeface="Rubik"/>
            </a:endParaRPr>
          </a:p>
          <a:p>
            <a:pPr marL="457200" lvl="0" indent="-368300" algn="l" rtl="0">
              <a:lnSpc>
                <a:spcPct val="115000"/>
              </a:lnSpc>
              <a:spcBef>
                <a:spcPts val="1000"/>
              </a:spcBef>
              <a:spcAft>
                <a:spcPts val="0"/>
              </a:spcAft>
              <a:buClr>
                <a:schemeClr val="dk1"/>
              </a:buClr>
              <a:buSzPts val="2200"/>
              <a:buFont typeface="Rubik"/>
              <a:buAutoNum type="arabicPeriod"/>
            </a:pPr>
            <a:r>
              <a:rPr lang="en-GB" sz="2200">
                <a:solidFill>
                  <a:schemeClr val="dk1"/>
                </a:solidFill>
                <a:latin typeface="Rubik"/>
                <a:ea typeface="Rubik"/>
                <a:cs typeface="Rubik"/>
                <a:sym typeface="Rubik"/>
              </a:rPr>
              <a:t>它能与环境互动吗？</a:t>
            </a:r>
            <a:endParaRPr sz="2200">
              <a:solidFill>
                <a:schemeClr val="dk1"/>
              </a:solidFill>
              <a:latin typeface="Rubik"/>
              <a:ea typeface="Rubik"/>
              <a:cs typeface="Rubik"/>
              <a:sym typeface="Rubik"/>
            </a:endParaRPr>
          </a:p>
          <a:p>
            <a:pPr marL="2286000" lvl="0" indent="0" algn="l" rtl="0">
              <a:lnSpc>
                <a:spcPct val="115000"/>
              </a:lnSpc>
              <a:spcBef>
                <a:spcPts val="1000"/>
              </a:spcBef>
              <a:spcAft>
                <a:spcPts val="1000"/>
              </a:spcAft>
              <a:buNone/>
            </a:pP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338" name="Shape 338"/>
        <p:cNvGrpSpPr/>
        <p:nvPr/>
      </p:nvGrpSpPr>
      <p:grpSpPr>
        <a:xfrm>
          <a:off x="0" y="0"/>
          <a:ext cx="0" cy="0"/>
          <a:chOff x="0" y="0"/>
          <a:chExt cx="0" cy="0"/>
        </a:xfrm>
      </p:grpSpPr>
      <p:sp>
        <p:nvSpPr>
          <p:cNvPr id="339" name="Google Shape;339;p43"/>
          <p:cNvSpPr txBox="1"/>
          <p:nvPr>
            <p:ph type="title"/>
          </p:nvPr>
        </p:nvSpPr>
        <p:spPr>
          <a:xfrm>
            <a:off x="868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120" b="1">
                <a:solidFill>
                  <a:srgbClr val="EF4523"/>
                </a:solidFill>
                <a:latin typeface="Bitter"/>
                <a:ea typeface="Bitter"/>
                <a:cs typeface="Bitter"/>
                <a:sym typeface="Bitter"/>
              </a:rPr>
              <a:t>答案</a:t>
            </a:r>
            <a:endParaRPr sz="2120" b="1">
              <a:solidFill>
                <a:srgbClr val="EF4523"/>
              </a:solidFill>
              <a:latin typeface="Bitter"/>
              <a:ea typeface="Bitter"/>
              <a:cs typeface="Bitter"/>
              <a:sym typeface="Bitter"/>
            </a:endParaRPr>
          </a:p>
          <a:p>
            <a:pPr marL="0" lvl="0" indent="0" algn="l" rtl="0">
              <a:spcBef>
                <a:spcPts val="0"/>
              </a:spcBef>
              <a:spcAft>
                <a:spcPts val="0"/>
              </a:spcAft>
              <a:buClr>
                <a:schemeClr val="dk1"/>
              </a:buClr>
              <a:buSzPts val="1100"/>
              <a:buFont typeface="Arial" panose="020B0604020202020204"/>
              <a:buNone/>
            </a:pPr>
            <a:endParaRPr sz="3020" b="1">
              <a:solidFill>
                <a:srgbClr val="EF4523"/>
              </a:solidFill>
              <a:latin typeface="Bitter"/>
              <a:ea typeface="Bitter"/>
              <a:cs typeface="Bitter"/>
              <a:sym typeface="Bitter"/>
            </a:endParaRPr>
          </a:p>
        </p:txBody>
      </p:sp>
      <p:sp>
        <p:nvSpPr>
          <p:cNvPr id="340" name="Google Shape;340;p43"/>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341" name="Google Shape;341;p43"/>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342" name="Google Shape;342;p43"/>
          <p:cNvSpPr txBox="1"/>
          <p:nvPr/>
        </p:nvSpPr>
        <p:spPr>
          <a:xfrm>
            <a:off x="4924625" y="3939700"/>
            <a:ext cx="38547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ubik"/>
              <a:ea typeface="Rubik"/>
              <a:cs typeface="Rubik"/>
              <a:sym typeface="Rubik"/>
            </a:endParaRPr>
          </a:p>
        </p:txBody>
      </p:sp>
      <p:sp>
        <p:nvSpPr>
          <p:cNvPr id="343" name="Google Shape;343;p43"/>
          <p:cNvSpPr txBox="1"/>
          <p:nvPr/>
        </p:nvSpPr>
        <p:spPr>
          <a:xfrm>
            <a:off x="5240775" y="3489800"/>
            <a:ext cx="3000000" cy="64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20" b="1">
              <a:solidFill>
                <a:srgbClr val="EF4523"/>
              </a:solidFill>
              <a:latin typeface="Bitter"/>
              <a:ea typeface="Bitter"/>
              <a:cs typeface="Bitter"/>
              <a:sym typeface="Bitter"/>
            </a:endParaRPr>
          </a:p>
        </p:txBody>
      </p:sp>
      <p:graphicFrame>
        <p:nvGraphicFramePr>
          <p:cNvPr id="344" name="Google Shape;344;p43"/>
          <p:cNvGraphicFramePr/>
          <p:nvPr/>
        </p:nvGraphicFramePr>
        <p:xfrm>
          <a:off x="147600" y="498788"/>
          <a:ext cx="8812800" cy="4503100"/>
        </p:xfrm>
        <a:graphic>
          <a:graphicData uri="http://schemas.openxmlformats.org/drawingml/2006/table">
            <a:tbl>
              <a:tblPr>
                <a:noFill/>
                <a:tableStyleId>{04617BA3-7A23-4A60-89A6-27CCFEB81B4F}</a:tableStyleId>
              </a:tblPr>
              <a:tblGrid>
                <a:gridCol w="4406400"/>
                <a:gridCol w="4406400"/>
              </a:tblGrid>
              <a:tr h="359125">
                <a:tc>
                  <a:txBody>
                    <a:bodyPr/>
                    <a:lstStyle/>
                    <a:p>
                      <a:r>
                        <a:t>项目</a:t>
                      </a:r>
                    </a:p>
                  </a:txBody>
                  <a:tcPr marL="63500" marR="63500" marT="63500" marB="63500">
                    <a:solidFill>
                      <a:srgbClr val="FCE5CD"/>
                    </a:solidFill>
                  </a:tcPr>
                </a:tc>
                <a:tc>
                  <a:txBody>
                    <a:bodyPr/>
                    <a:lstStyle/>
                    <a:p>
                      <a:r>
                        <a:t>是否为AI及解释</a:t>
                      </a:r>
                    </a:p>
                  </a:txBody>
                  <a:tcPr marL="63500" marR="63500" marT="63500" marB="63500">
                    <a:solidFill>
                      <a:srgbClr val="FCE5CD"/>
                    </a:solidFill>
                  </a:tcPr>
                </a:tc>
              </a:tr>
              <a:tr h="738125">
                <a:tc>
                  <a:txBody>
                    <a:bodyPr/>
                    <a:lstStyle/>
                    <a:p>
                      <a:r>
                        <a:t>数字地图</a:t>
                      </a:r>
                    </a:p>
                  </a:txBody>
                  <a:tcPr marL="63500" marR="63500" marT="63500" marB="63500">
                    <a:solidFill>
                      <a:schemeClr val="lt1"/>
                    </a:solidFill>
                  </a:tcPr>
                </a:tc>
                <a:tc>
                  <a:txBody>
                    <a:bodyPr/>
                    <a:lstStyle/>
                    <a:p>
                      <a:r>
                        <a:t>是AI！数字地图利用数据（如交通信息）进行学习并做出决策，帮助人们从一地到达另一地。</a:t>
                      </a:r>
                    </a:p>
                  </a:txBody>
                  <a:tcPr marL="63500" marR="63500" marT="63500" marB="63500">
                    <a:solidFill>
                      <a:schemeClr val="lt1"/>
                    </a:solidFill>
                  </a:tcPr>
                </a:tc>
              </a:tr>
              <a:tr h="604400">
                <a:tc>
                  <a:txBody>
                    <a:bodyPr/>
                    <a:lstStyle/>
                    <a:p>
                      <a:r>
                        <a:t>烤面包机</a:t>
                      </a:r>
                    </a:p>
                  </a:txBody>
                  <a:tcPr marL="63500" marR="63500" marT="63500" marB="63500">
                    <a:solidFill>
                      <a:schemeClr val="lt1"/>
                    </a:solidFill>
                  </a:tcPr>
                </a:tc>
                <a:tc>
                  <a:txBody>
                    <a:bodyPr/>
                    <a:lstStyle/>
                    <a:p>
                      <a:r>
                        <a:t>不是AI！尽管一些新型烤面包机可能具备高级功能，但它们不属于AI。</a:t>
                      </a:r>
                    </a:p>
                  </a:txBody>
                  <a:tcPr marL="63500" marR="63500" marT="63500" marB="63500">
                    <a:solidFill>
                      <a:schemeClr val="lt1"/>
                    </a:solidFill>
                  </a:tcPr>
                </a:tc>
              </a:tr>
              <a:tr h="604400">
                <a:tc>
                  <a:txBody>
                    <a:bodyPr/>
                    <a:lstStyle/>
                    <a:p>
                      <a:r>
                        <a:t>DALL-E生成的图像</a:t>
                      </a:r>
                    </a:p>
                  </a:txBody>
                  <a:tcPr marL="63500" marR="63500" marT="63500" marB="63500">
                    <a:solidFill>
                      <a:schemeClr val="lt1"/>
                    </a:solidFill>
                  </a:tcPr>
                </a:tc>
                <a:tc>
                  <a:txBody>
                    <a:bodyPr/>
                    <a:lstStyle/>
                    <a:p>
                      <a:r>
                        <a:t>是AI！该程序能够学习、发现模式、推理并根据用户请求（提示）进行调整。</a:t>
                      </a:r>
                    </a:p>
                  </a:txBody>
                  <a:tcPr marL="63500" marR="63500" marT="63500" marB="63500">
                    <a:solidFill>
                      <a:schemeClr val="lt1"/>
                    </a:solidFill>
                  </a:tcPr>
                </a:tc>
              </a:tr>
              <a:tr h="604400">
                <a:tc>
                  <a:txBody>
                    <a:bodyPr/>
                    <a:lstStyle/>
                    <a:p>
                      <a:r>
                        <a:t>自动驾驶汽车</a:t>
                      </a:r>
                    </a:p>
                  </a:txBody>
                  <a:tcPr marL="63500" marR="63500" marT="63500" marB="63500">
                    <a:solidFill>
                      <a:schemeClr val="lt1"/>
                    </a:solidFill>
                  </a:tcPr>
                </a:tc>
                <a:tc>
                  <a:txBody>
                    <a:bodyPr/>
                    <a:lstStyle/>
                    <a:p>
                      <a:r>
                        <a:t>是AI！自动驾驶汽车不创造新事物——它们处理数据以对环境做出反应并导航。</a:t>
                      </a:r>
                    </a:p>
                  </a:txBody>
                  <a:tcPr marL="63500" marR="63500" marT="63500" marB="63500">
                    <a:solidFill>
                      <a:schemeClr val="lt1"/>
                    </a:solidFill>
                  </a:tcPr>
                </a:tc>
              </a:tr>
              <a:tr h="604400">
                <a:tc>
                  <a:txBody>
                    <a:bodyPr/>
                    <a:lstStyle/>
                    <a:p>
                      <a:r>
                        <a:t>滑动门</a:t>
                      </a:r>
                    </a:p>
                  </a:txBody>
                  <a:tcPr marL="63500" marR="63500" marT="63500" marB="63500">
                    <a:solidFill>
                      <a:schemeClr val="lt1"/>
                    </a:solidFill>
                  </a:tcPr>
                </a:tc>
                <a:tc>
                  <a:txBody>
                    <a:bodyPr/>
                    <a:lstStyle/>
                    <a:p>
                      <a:r>
                        <a:t>不是AI！它们使用传感器检测运动，并按照预设指令运行。</a:t>
                      </a:r>
                    </a:p>
                  </a:txBody>
                  <a:tcPr marL="63500" marR="63500" marT="63500" marB="63500">
                    <a:solidFill>
                      <a:schemeClr val="lt1"/>
                    </a:solidFill>
                  </a:tcPr>
                </a:tc>
              </a:tr>
              <a:tr h="383850">
                <a:tc>
                  <a:txBody>
                    <a:bodyPr/>
                    <a:lstStyle/>
                    <a:p>
                      <a:r>
                        <a:t>拼写检查器</a:t>
                      </a:r>
                    </a:p>
                  </a:txBody>
                  <a:tcPr marL="63500" marR="63500" marT="63500" marB="63500">
                    <a:solidFill>
                      <a:schemeClr val="lt1"/>
                    </a:solidFill>
                  </a:tcPr>
                </a:tc>
                <a:tc>
                  <a:txBody>
                    <a:bodyPr/>
                    <a:lstStyle/>
                    <a:p>
                      <a:r>
                        <a:t>不是AI！它是预先编程了规则和数据的。</a:t>
                      </a:r>
                    </a:p>
                  </a:txBody>
                  <a:tcPr marL="63500" marR="63500" marT="63500" marB="63500">
                    <a:solidFill>
                      <a:schemeClr val="lt1"/>
                    </a:solidFill>
                  </a:tcPr>
                </a:tc>
              </a:tr>
              <a:tr h="604400">
                <a:tc>
                  <a:txBody>
                    <a:bodyPr/>
                    <a:lstStyle/>
                    <a:p>
                      <a:r>
                        <a:t>由ChatGPT撰写的文章</a:t>
                      </a:r>
                    </a:p>
                  </a:txBody>
                  <a:tcPr marL="63500" marR="63500" marT="63500" marB="63500">
                    <a:solidFill>
                      <a:schemeClr val="lt1"/>
                    </a:solidFill>
                  </a:tcPr>
                </a:tc>
                <a:tc>
                  <a:txBody>
                    <a:bodyPr/>
                    <a:lstStyle/>
                    <a:p>
                      <a:r>
                        <a:t>是AI！该程序能够学习、发现模式、推理并根据用户请求（提示）进行调整。</a:t>
                      </a:r>
                    </a:p>
                  </a:txBody>
                  <a:tcPr marL="63500" marR="63500" marT="63500" marB="63500">
                    <a:solidFill>
                      <a:schemeClr val="lt1"/>
                    </a:solidFill>
                  </a:tcPr>
                </a:tc>
              </a:tr>
            </a:tbl>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48" name="Shape 348"/>
        <p:cNvGrpSpPr/>
        <p:nvPr/>
      </p:nvGrpSpPr>
      <p:grpSpPr>
        <a:xfrm>
          <a:off x="0" y="0"/>
          <a:ext cx="0" cy="0"/>
          <a:chOff x="0" y="0"/>
          <a:chExt cx="0" cy="0"/>
        </a:xfrm>
      </p:grpSpPr>
      <p:sp>
        <p:nvSpPr>
          <p:cNvPr id="349" name="Google Shape;349;p44"/>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回顾</a:t>
            </a:r>
            <a:endParaRPr sz="3020" b="1">
              <a:solidFill>
                <a:srgbClr val="EF4523"/>
              </a:solidFill>
              <a:latin typeface="Bitter"/>
              <a:ea typeface="Bitter"/>
              <a:cs typeface="Bitter"/>
              <a:sym typeface="Bitter"/>
            </a:endParaRPr>
          </a:p>
        </p:txBody>
      </p:sp>
      <p:sp>
        <p:nvSpPr>
          <p:cNvPr id="350" name="Google Shape;350;p44"/>
          <p:cNvSpPr txBox="1"/>
          <p:nvPr/>
        </p:nvSpPr>
        <p:spPr>
          <a:xfrm>
            <a:off x="665700" y="1016750"/>
            <a:ext cx="3663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endParaRPr sz="1800">
              <a:solidFill>
                <a:schemeClr val="dk1"/>
              </a:solidFill>
              <a:latin typeface="Rubik"/>
              <a:ea typeface="Rubik"/>
              <a:cs typeface="Rubik"/>
              <a:sym typeface="Rubik"/>
            </a:endParaRPr>
          </a:p>
        </p:txBody>
      </p:sp>
      <p:sp>
        <p:nvSpPr>
          <p:cNvPr id="351" name="Google Shape;351;p44"/>
          <p:cNvSpPr txBox="1"/>
          <p:nvPr/>
        </p:nvSpPr>
        <p:spPr>
          <a:xfrm>
            <a:off x="2971225" y="391850"/>
            <a:ext cx="5019300" cy="3667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3600">
                <a:solidFill>
                  <a:srgbClr val="EF4523"/>
                </a:solidFill>
                <a:latin typeface="Rubik"/>
                <a:ea typeface="Rubik"/>
                <a:cs typeface="Rubik"/>
                <a:sym typeface="Rubik"/>
              </a:rPr>
              <a:t>你会如何向朋友或家人解释</a:t>
            </a:r>
            <a:r>
              <a:rPr lang="en-GB" sz="3600" b="1">
                <a:solidFill>
                  <a:srgbClr val="EF4523"/>
                </a:solidFill>
                <a:latin typeface="Rubik"/>
                <a:ea typeface="Rubik"/>
                <a:cs typeface="Rubik"/>
                <a:sym typeface="Rubik"/>
              </a:rPr>
              <a:t>人工</a:t>
            </a:r>
            <a:r>
              <a:rPr lang="en-GB" sz="3600" b="1">
                <a:solidFill>
                  <a:srgbClr val="EF4523"/>
                </a:solidFill>
                <a:latin typeface="Rubik"/>
                <a:ea typeface="Rubik"/>
                <a:cs typeface="Rubik"/>
                <a:sym typeface="Rubik"/>
              </a:rPr>
              <a:t>智能</a:t>
            </a:r>
            <a:r>
              <a:rPr lang="en-GB" sz="3600">
                <a:solidFill>
                  <a:srgbClr val="EF4523"/>
                </a:solidFill>
                <a:latin typeface="Rubik"/>
                <a:ea typeface="Rubik"/>
                <a:cs typeface="Rubik"/>
                <a:sym typeface="Rubik"/>
              </a:rPr>
              <a:t>？</a:t>
            </a:r>
            <a:endParaRPr sz="2200">
              <a:solidFill>
                <a:srgbClr val="EF4523"/>
              </a:solidFill>
            </a:endParaRPr>
          </a:p>
        </p:txBody>
      </p:sp>
      <p:sp>
        <p:nvSpPr>
          <p:cNvPr id="352" name="Google Shape;352;p44"/>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353" name="Google Shape;353;p44"/>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354" name="Google Shape;354;p44"/>
          <p:cNvPicPr preferRelativeResize="0"/>
          <p:nvPr/>
        </p:nvPicPr>
        <p:blipFill>
          <a:blip r:embed="rId2"/>
          <a:stretch>
            <a:fillRect/>
          </a:stretch>
        </p:blipFill>
        <p:spPr>
          <a:xfrm>
            <a:off x="183248" y="1578352"/>
            <a:ext cx="2884696" cy="2884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58" name="Shape 358"/>
        <p:cNvGrpSpPr/>
        <p:nvPr/>
      </p:nvGrpSpPr>
      <p:grpSpPr>
        <a:xfrm>
          <a:off x="0" y="0"/>
          <a:ext cx="0" cy="0"/>
          <a:chOff x="0" y="0"/>
          <a:chExt cx="0" cy="0"/>
        </a:xfrm>
      </p:grpSpPr>
      <p:sp>
        <p:nvSpPr>
          <p:cNvPr id="359" name="Google Shape;359;p45"/>
          <p:cNvSpPr/>
          <p:nvPr/>
        </p:nvSpPr>
        <p:spPr>
          <a:xfrm>
            <a:off x="169150" y="4556250"/>
            <a:ext cx="404100" cy="4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60" name="Google Shape;360;p45"/>
          <p:cNvPicPr preferRelativeResize="0"/>
          <p:nvPr/>
        </p:nvPicPr>
        <p:blipFill rotWithShape="1">
          <a:blip r:embed="rId2"/>
          <a:srcRect/>
          <a:stretch>
            <a:fillRect/>
          </a:stretch>
        </p:blipFill>
        <p:spPr>
          <a:xfrm>
            <a:off x="147614" y="4549073"/>
            <a:ext cx="440875" cy="452750"/>
          </a:xfrm>
          <a:prstGeom prst="rect">
            <a:avLst/>
          </a:prstGeom>
          <a:noFill/>
          <a:ln>
            <a:noFill/>
          </a:ln>
        </p:spPr>
      </p:pic>
      <p:sp>
        <p:nvSpPr>
          <p:cNvPr id="361" name="Google Shape;361;p45"/>
          <p:cNvSpPr txBox="1"/>
          <p:nvPr>
            <p:ph type="ctrTitle"/>
          </p:nvPr>
        </p:nvSpPr>
        <p:spPr>
          <a:xfrm>
            <a:off x="2340000" y="1815900"/>
            <a:ext cx="4464000" cy="1511700"/>
          </a:xfrm>
          <a:prstGeom prst="rect">
            <a:avLst/>
          </a:prstGeom>
          <a:solidFill>
            <a:srgbClr val="EF4523"/>
          </a:solidFill>
        </p:spPr>
        <p:txBody>
          <a:bodyPr spcFirstLastPara="1" wrap="square" lIns="91425" tIns="91425" rIns="91425" bIns="91425" anchor="ctr" anchorCtr="0">
            <a:noAutofit/>
          </a:bodyPr>
          <a:lstStyle/>
          <a:p>
            <a:pPr marL="0" lvl="0" indent="0" algn="ctr" rtl="0">
              <a:lnSpc>
                <a:spcPct val="115000"/>
              </a:lnSpc>
              <a:spcBef>
                <a:spcPts val="0"/>
              </a:spcBef>
              <a:spcAft>
                <a:spcPts val="1200"/>
              </a:spcAft>
              <a:buSzPts val="990"/>
              <a:buNone/>
            </a:pPr>
            <a:r>
              <a:rPr lang="en-GB" sz="2650" b="1">
                <a:solidFill>
                  <a:schemeClr val="lt1"/>
                </a:solidFill>
                <a:latin typeface="Bitter"/>
                <a:ea typeface="Bitter"/>
                <a:cs typeface="Bitter"/>
                <a:sym typeface="Bitter"/>
              </a:rPr>
              <a:t>第二课：机器如何学习？</a:t>
            </a:r>
            <a:endParaRPr sz="2650" b="1">
              <a:solidFill>
                <a:schemeClr val="lt1"/>
              </a:solidFill>
              <a:latin typeface="Bitter"/>
              <a:ea typeface="Bitter"/>
              <a:cs typeface="Bitter"/>
              <a:sym typeface="Bitter"/>
            </a:endParaRPr>
          </a:p>
        </p:txBody>
      </p:sp>
      <p:sp>
        <p:nvSpPr>
          <p:cNvPr id="362" name="Google Shape;362;p45"/>
          <p:cNvSpPr txBox="1"/>
          <p:nvPr>
            <p:ph type="sldNum" idx="12"/>
          </p:nvPr>
        </p:nvSpPr>
        <p:spPr>
          <a:xfrm>
            <a:off x="7818925" y="4578650"/>
            <a:ext cx="1211700" cy="393600"/>
          </a:xfrm>
          <a:prstGeom prst="rect">
            <a:avLst/>
          </a:prstGeom>
          <a:solidFill>
            <a:srgbClr val="EF4523"/>
          </a:solidFill>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chemeClr val="lt1"/>
                </a:solidFill>
                <a:latin typeface="Bitter"/>
                <a:ea typeface="Bitter"/>
                <a:cs typeface="Bitter"/>
                <a:sym typeface="Bitter"/>
              </a:rPr>
              <a:t>dayofai.org | </a:t>
            </a:r>
            <a:fld id="{00000000-1234-1234-1234-123412341234}" type="slidenum">
              <a:rPr lang="en-GB" sz="1200" b="1">
                <a:solidFill>
                  <a:schemeClr val="lt1"/>
                </a:solidFill>
                <a:latin typeface="Bitter"/>
                <a:ea typeface="Bitter"/>
                <a:cs typeface="Bitter"/>
                <a:sym typeface="Bitter"/>
              </a:rPr>
            </a:fld>
            <a:endParaRPr sz="1200" b="1">
              <a:solidFill>
                <a:schemeClr val="lt1"/>
              </a:solidFill>
              <a:latin typeface="Bitter"/>
              <a:ea typeface="Bitter"/>
              <a:cs typeface="Bitter"/>
              <a:sym typeface="Bitt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66" name="Shape 366"/>
        <p:cNvGrpSpPr/>
        <p:nvPr/>
      </p:nvGrpSpPr>
      <p:grpSpPr>
        <a:xfrm>
          <a:off x="0" y="0"/>
          <a:ext cx="0" cy="0"/>
          <a:chOff x="0" y="0"/>
          <a:chExt cx="0" cy="0"/>
        </a:xfrm>
      </p:grpSpPr>
      <p:sp>
        <p:nvSpPr>
          <p:cNvPr id="367" name="Google Shape;367;p46"/>
          <p:cNvSpPr txBox="1"/>
          <p:nvPr>
            <p:ph type="title"/>
          </p:nvPr>
        </p:nvSpPr>
        <p:spPr>
          <a:xfrm>
            <a:off x="1819275" y="155575"/>
            <a:ext cx="7013100" cy="8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380" b="1">
                <a:solidFill>
                  <a:schemeClr val="lt1"/>
                </a:solidFill>
                <a:latin typeface="Rubik"/>
                <a:ea typeface="Rubik"/>
                <a:cs typeface="Rubik"/>
                <a:sym typeface="Rubik"/>
              </a:rPr>
              <a:t>理解智能：人类与人工智能</a:t>
            </a:r>
            <a:endParaRPr sz="3380" b="1">
              <a:solidFill>
                <a:schemeClr val="lt1"/>
              </a:solidFill>
              <a:latin typeface="Rubik"/>
              <a:ea typeface="Rubik"/>
              <a:cs typeface="Rubik"/>
              <a:sym typeface="Rubik"/>
            </a:endParaRPr>
          </a:p>
        </p:txBody>
      </p:sp>
      <p:pic>
        <p:nvPicPr>
          <p:cNvPr id="368" name="Google Shape;368;p46"/>
          <p:cNvPicPr preferRelativeResize="0"/>
          <p:nvPr/>
        </p:nvPicPr>
        <p:blipFill rotWithShape="1">
          <a:blip r:embed="rId2"/>
          <a:srcRect/>
          <a:stretch>
            <a:fillRect/>
          </a:stretch>
        </p:blipFill>
        <p:spPr>
          <a:xfrm>
            <a:off x="147614" y="4549073"/>
            <a:ext cx="440875" cy="452750"/>
          </a:xfrm>
          <a:prstGeom prst="rect">
            <a:avLst/>
          </a:prstGeom>
          <a:noFill/>
          <a:ln>
            <a:noFill/>
          </a:ln>
        </p:spPr>
      </p:pic>
      <p:sp>
        <p:nvSpPr>
          <p:cNvPr id="369" name="Google Shape;369;p46"/>
          <p:cNvSpPr txBox="1"/>
          <p:nvPr/>
        </p:nvSpPr>
        <p:spPr>
          <a:xfrm>
            <a:off x="6672372" y="4578638"/>
            <a:ext cx="23583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b="1">
              <a:solidFill>
                <a:srgbClr val="FFFFFF"/>
              </a:solidFill>
              <a:latin typeface="Bitter"/>
              <a:ea typeface="Bitter"/>
              <a:cs typeface="Bitter"/>
              <a:sym typeface="Bitter"/>
            </a:endParaRPr>
          </a:p>
        </p:txBody>
      </p:sp>
      <p:sp>
        <p:nvSpPr>
          <p:cNvPr id="370" name="Google Shape;370;p46"/>
          <p:cNvSpPr txBox="1"/>
          <p:nvPr>
            <p:ph type="body" idx="1"/>
          </p:nvPr>
        </p:nvSpPr>
        <p:spPr>
          <a:xfrm>
            <a:off x="733425" y="1477900"/>
            <a:ext cx="8098800" cy="30909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chemeClr val="lt1"/>
              </a:buClr>
              <a:buSzPts val="2400"/>
              <a:buFont typeface="Bitter"/>
              <a:buChar char="●"/>
            </a:pPr>
            <a:r>
              <a:rPr lang="en-GB" sz="2400">
                <a:solidFill>
                  <a:schemeClr val="lt1"/>
                </a:solidFill>
                <a:latin typeface="Bitter"/>
                <a:ea typeface="Bitter"/>
                <a:cs typeface="Bitter"/>
                <a:sym typeface="Bitter"/>
              </a:rPr>
              <a:t>在本课中，我们将学习数据、预测和信息，以及它们如何关联到我们自身的思维。</a:t>
            </a:r>
            <a:endParaRPr sz="2400">
              <a:solidFill>
                <a:schemeClr val="lt1"/>
              </a:solidFill>
              <a:latin typeface="Bitter"/>
              <a:ea typeface="Bitter"/>
              <a:cs typeface="Bitter"/>
              <a:sym typeface="Bitter"/>
            </a:endParaRPr>
          </a:p>
          <a:p>
            <a:pPr marL="457200" lvl="0" indent="-381000" algn="l" rtl="0">
              <a:spcBef>
                <a:spcPts val="0"/>
              </a:spcBef>
              <a:spcAft>
                <a:spcPts val="0"/>
              </a:spcAft>
              <a:buClr>
                <a:schemeClr val="lt1"/>
              </a:buClr>
              <a:buSzPts val="2400"/>
              <a:buFont typeface="Bitter"/>
              <a:buChar char="●"/>
            </a:pPr>
            <a:r>
              <a:rPr lang="en-GB" sz="2400">
                <a:solidFill>
                  <a:schemeClr val="lt1"/>
                </a:solidFill>
                <a:latin typeface="Bitter"/>
                <a:ea typeface="Bitter"/>
                <a:cs typeface="Bitter"/>
                <a:sym typeface="Bitter"/>
              </a:rPr>
              <a:t>我们将比较人类的学习过程，并</a:t>
            </a:r>
            <a:r>
              <a:rPr lang="en-GB" sz="2400">
                <a:solidFill>
                  <a:schemeClr val="lt1"/>
                </a:solidFill>
                <a:latin typeface="Bitter"/>
                <a:ea typeface="Bitter"/>
                <a:cs typeface="Bitter"/>
                <a:sym typeface="Bitter"/>
              </a:rPr>
              <a:t>开始</a:t>
            </a:r>
            <a:r>
              <a:rPr lang="en-GB" sz="2400">
                <a:solidFill>
                  <a:schemeClr val="lt1"/>
                </a:solidFill>
                <a:latin typeface="Bitter"/>
                <a:ea typeface="Bitter"/>
                <a:cs typeface="Bitter"/>
                <a:sym typeface="Bitter"/>
              </a:rPr>
              <a:t>识别机器是如何“学习”的。</a:t>
            </a:r>
            <a:endParaRPr sz="2400">
              <a:solidFill>
                <a:schemeClr val="lt1"/>
              </a:solidFill>
              <a:latin typeface="Bitter"/>
              <a:ea typeface="Bitter"/>
              <a:cs typeface="Bitter"/>
              <a:sym typeface="Bitter"/>
            </a:endParaRPr>
          </a:p>
          <a:p>
            <a:pPr marL="457200" lvl="0" indent="0" algn="l" rtl="0">
              <a:spcBef>
                <a:spcPts val="1200"/>
              </a:spcBef>
              <a:spcAft>
                <a:spcPts val="1200"/>
              </a:spcAft>
              <a:buNone/>
            </a:pPr>
            <a:endParaRPr sz="2400">
              <a:solidFill>
                <a:schemeClr val="lt1"/>
              </a:solidFill>
              <a:latin typeface="Bitter"/>
              <a:ea typeface="Bitter"/>
              <a:cs typeface="Bitter"/>
              <a:sym typeface="Bitter"/>
            </a:endParaRPr>
          </a:p>
        </p:txBody>
      </p:sp>
      <p:sp>
        <p:nvSpPr>
          <p:cNvPr id="371" name="Google Shape;371;p4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pic>
        <p:nvPicPr>
          <p:cNvPr id="372" name="Google Shape;372;p46"/>
          <p:cNvPicPr preferRelativeResize="0"/>
          <p:nvPr/>
        </p:nvPicPr>
        <p:blipFill rotWithShape="1">
          <a:blip r:embed="rId3"/>
          <a:srcRect l="29" r="29"/>
          <a:stretch>
            <a:fillRect/>
          </a:stretch>
        </p:blipFill>
        <p:spPr>
          <a:xfrm>
            <a:off x="236425" y="228125"/>
            <a:ext cx="954200" cy="97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76" name="Shape 376"/>
        <p:cNvGrpSpPr/>
        <p:nvPr/>
      </p:nvGrpSpPr>
      <p:grpSpPr>
        <a:xfrm>
          <a:off x="0" y="0"/>
          <a:ext cx="0" cy="0"/>
          <a:chOff x="0" y="0"/>
          <a:chExt cx="0" cy="0"/>
        </a:xfrm>
      </p:grpSpPr>
      <p:sp>
        <p:nvSpPr>
          <p:cNvPr id="377" name="Google Shape;377;p4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你怎么看？</a:t>
            </a:r>
            <a:endParaRPr sz="3020" b="1">
              <a:solidFill>
                <a:srgbClr val="EF4523"/>
              </a:solidFill>
              <a:latin typeface="Bitter"/>
              <a:ea typeface="Bitter"/>
              <a:cs typeface="Bitter"/>
              <a:sym typeface="Bitter"/>
            </a:endParaRPr>
          </a:p>
        </p:txBody>
      </p:sp>
      <p:sp>
        <p:nvSpPr>
          <p:cNvPr id="378" name="Google Shape;378;p4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79" name="Google Shape;379;p47"/>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380" name="Google Shape;380;p4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500">
                <a:solidFill>
                  <a:schemeClr val="dk1"/>
                </a:solidFill>
                <a:latin typeface="Rubik"/>
                <a:ea typeface="Rubik"/>
                <a:cs typeface="Rubik"/>
                <a:sym typeface="Rubik"/>
              </a:rPr>
              <a:t>你认为由金属和塑料制成的机器是如何变得智能的？</a:t>
            </a:r>
            <a:endParaRPr sz="2500">
              <a:solidFill>
                <a:schemeClr val="dk1"/>
              </a:solidFill>
              <a:latin typeface="Rubik"/>
              <a:ea typeface="Rubik"/>
              <a:cs typeface="Rubik"/>
              <a:sym typeface="Rubik"/>
            </a:endParaRPr>
          </a:p>
        </p:txBody>
      </p:sp>
      <p:pic>
        <p:nvPicPr>
          <p:cNvPr id="381" name="Google Shape;381;p47"/>
          <p:cNvPicPr preferRelativeResize="0"/>
          <p:nvPr/>
        </p:nvPicPr>
        <p:blipFill>
          <a:blip r:embed="rId2"/>
          <a:stretch>
            <a:fillRect/>
          </a:stretch>
        </p:blipFill>
        <p:spPr>
          <a:xfrm>
            <a:off x="2311850" y="2468150"/>
            <a:ext cx="4437251" cy="2366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07" name="Shape 107"/>
        <p:cNvGrpSpPr/>
        <p:nvPr/>
      </p:nvGrpSpPr>
      <p:grpSpPr>
        <a:xfrm>
          <a:off x="0" y="0"/>
          <a:ext cx="0" cy="0"/>
          <a:chOff x="0" y="0"/>
          <a:chExt cx="0" cy="0"/>
        </a:xfrm>
      </p:grpSpPr>
      <p:sp>
        <p:nvSpPr>
          <p:cNvPr id="108" name="Google Shape;108;p21"/>
          <p:cNvSpPr/>
          <p:nvPr/>
        </p:nvSpPr>
        <p:spPr>
          <a:xfrm>
            <a:off x="169150" y="4556250"/>
            <a:ext cx="404100" cy="4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9" name="Google Shape;109;p21"/>
          <p:cNvPicPr preferRelativeResize="0"/>
          <p:nvPr/>
        </p:nvPicPr>
        <p:blipFill rotWithShape="1">
          <a:blip r:embed="rId2"/>
          <a:srcRect/>
          <a:stretch>
            <a:fillRect/>
          </a:stretch>
        </p:blipFill>
        <p:spPr>
          <a:xfrm>
            <a:off x="147614" y="4549073"/>
            <a:ext cx="440875" cy="452750"/>
          </a:xfrm>
          <a:prstGeom prst="rect">
            <a:avLst/>
          </a:prstGeom>
          <a:noFill/>
          <a:ln>
            <a:noFill/>
          </a:ln>
        </p:spPr>
      </p:pic>
      <p:sp>
        <p:nvSpPr>
          <p:cNvPr id="110" name="Google Shape;110;p21"/>
          <p:cNvSpPr txBox="1"/>
          <p:nvPr>
            <p:ph type="ctrTitle"/>
          </p:nvPr>
        </p:nvSpPr>
        <p:spPr>
          <a:xfrm>
            <a:off x="2197200" y="1636650"/>
            <a:ext cx="4749600" cy="1870200"/>
          </a:xfrm>
          <a:prstGeom prst="rect">
            <a:avLst/>
          </a:prstGeom>
          <a:solidFill>
            <a:srgbClr val="EF4523"/>
          </a:solidFill>
        </p:spPr>
        <p:txBody>
          <a:bodyPr spcFirstLastPara="1" wrap="square" lIns="91425" tIns="91425" rIns="91425" bIns="91425" anchor="ctr" anchorCtr="0">
            <a:normAutofit/>
          </a:bodyPr>
          <a:lstStyle/>
          <a:p>
            <a:pPr marL="0" lvl="0" indent="0" algn="ctr" rtl="0">
              <a:lnSpc>
                <a:spcPct val="115000"/>
              </a:lnSpc>
              <a:spcBef>
                <a:spcPts val="0"/>
              </a:spcBef>
              <a:spcAft>
                <a:spcPts val="1200"/>
              </a:spcAft>
              <a:buNone/>
            </a:pPr>
            <a:r>
              <a:rPr lang="en-GB" sz="4500" b="1">
                <a:solidFill>
                  <a:schemeClr val="lt1"/>
                </a:solidFill>
                <a:latin typeface="Bitter"/>
                <a:ea typeface="Bitter"/>
                <a:cs typeface="Bitter"/>
                <a:sym typeface="Bitter"/>
              </a:rPr>
              <a:t>第一课：</a:t>
            </a:r>
            <a:r>
              <a:rPr lang="en-GB" sz="4500" b="1">
                <a:solidFill>
                  <a:schemeClr val="lt1"/>
                </a:solidFill>
                <a:latin typeface="Bitter"/>
                <a:ea typeface="Bitter"/>
                <a:cs typeface="Bitter"/>
                <a:sym typeface="Bitter"/>
              </a:rPr>
              <a:t>什么是人工智能？</a:t>
            </a:r>
            <a:endParaRPr sz="4500" b="1">
              <a:solidFill>
                <a:schemeClr val="lt1"/>
              </a:solidFill>
              <a:latin typeface="Bitter"/>
              <a:ea typeface="Bitter"/>
              <a:cs typeface="Bitter"/>
              <a:sym typeface="Bitter"/>
            </a:endParaRPr>
          </a:p>
        </p:txBody>
      </p:sp>
      <p:sp>
        <p:nvSpPr>
          <p:cNvPr id="111" name="Google Shape;111;p21"/>
          <p:cNvSpPr txBox="1"/>
          <p:nvPr>
            <p:ph type="sldNum" idx="12"/>
          </p:nvPr>
        </p:nvSpPr>
        <p:spPr>
          <a:xfrm>
            <a:off x="7818925" y="4578650"/>
            <a:ext cx="1211700" cy="393600"/>
          </a:xfrm>
          <a:prstGeom prst="rect">
            <a:avLst/>
          </a:prstGeom>
          <a:solidFill>
            <a:srgbClr val="EF4523"/>
          </a:solidFill>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chemeClr val="lt1"/>
                </a:solidFill>
                <a:latin typeface="Bitter"/>
                <a:ea typeface="Bitter"/>
                <a:cs typeface="Bitter"/>
                <a:sym typeface="Bitter"/>
              </a:rPr>
              <a:t>dayofai.org | </a:t>
            </a:r>
            <a:fld id="{00000000-1234-1234-1234-123412341234}" type="slidenum">
              <a:rPr lang="en-GB" sz="1200" b="1">
                <a:solidFill>
                  <a:schemeClr val="lt1"/>
                </a:solidFill>
                <a:latin typeface="Bitter"/>
                <a:ea typeface="Bitter"/>
                <a:cs typeface="Bitter"/>
                <a:sym typeface="Bitter"/>
              </a:rPr>
            </a:fld>
            <a:endParaRPr sz="1200" b="1">
              <a:solidFill>
                <a:schemeClr val="lt1"/>
              </a:solidFill>
              <a:latin typeface="Bitter"/>
              <a:ea typeface="Bitter"/>
              <a:cs typeface="Bitter"/>
              <a:sym typeface="Bit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这意味着什么？</a:t>
            </a:r>
            <a:endParaRPr sz="3020" b="1">
              <a:solidFill>
                <a:srgbClr val="EF4523"/>
              </a:solidFill>
              <a:latin typeface="Bitter"/>
              <a:ea typeface="Bitter"/>
              <a:cs typeface="Bitter"/>
              <a:sym typeface="Bitter"/>
            </a:endParaRPr>
          </a:p>
        </p:txBody>
      </p:sp>
      <p:sp>
        <p:nvSpPr>
          <p:cNvPr id="387" name="Google Shape;387;p4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88" name="Google Shape;388;p48"/>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389" name="Google Shape;389;p48"/>
          <p:cNvSpPr txBox="1"/>
          <p:nvPr>
            <p:ph type="body" idx="1"/>
          </p:nvPr>
        </p:nvSpPr>
        <p:spPr>
          <a:xfrm>
            <a:off x="1807200" y="1146675"/>
            <a:ext cx="5529600" cy="3422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sz="2500">
                <a:solidFill>
                  <a:schemeClr val="dk1"/>
                </a:solidFill>
                <a:latin typeface="Rubik"/>
                <a:ea typeface="Rubik"/>
                <a:cs typeface="Rubik"/>
                <a:sym typeface="Rubik"/>
              </a:rPr>
              <a:t>人类可以</a:t>
            </a:r>
            <a:r>
              <a:rPr lang="en-GB" sz="2500" b="1" i="1">
                <a:solidFill>
                  <a:schemeClr val="dk1"/>
                </a:solidFill>
                <a:latin typeface="Rubik"/>
                <a:ea typeface="Rubik"/>
                <a:cs typeface="Rubik"/>
                <a:sym typeface="Rubik"/>
              </a:rPr>
              <a:t>编程</a:t>
            </a:r>
            <a:r>
              <a:rPr lang="en-GB" sz="2500">
                <a:solidFill>
                  <a:schemeClr val="dk1"/>
                </a:solidFill>
                <a:latin typeface="Rubik"/>
                <a:ea typeface="Rubik"/>
                <a:cs typeface="Rubik"/>
                <a:sym typeface="Rubik"/>
              </a:rPr>
              <a:t>计算机。</a:t>
            </a:r>
            <a:endParaRPr sz="2500">
              <a:solidFill>
                <a:schemeClr val="dk1"/>
              </a:solidFill>
              <a:latin typeface="Rubik"/>
              <a:ea typeface="Rubik"/>
              <a:cs typeface="Rubik"/>
              <a:sym typeface="Rubik"/>
            </a:endParaRPr>
          </a:p>
        </p:txBody>
      </p:sp>
      <p:pic>
        <p:nvPicPr>
          <p:cNvPr id="390" name="Google Shape;390;p48" title="Computer Coding Images | Free Photos, PNG Stickers, Wallpapers ..."/>
          <p:cNvPicPr preferRelativeResize="0"/>
          <p:nvPr/>
        </p:nvPicPr>
        <p:blipFill>
          <a:blip r:embed="rId2"/>
          <a:stretch>
            <a:fillRect/>
          </a:stretch>
        </p:blipFill>
        <p:spPr>
          <a:xfrm>
            <a:off x="2366954" y="1912050"/>
            <a:ext cx="4410100" cy="2921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341050" y="12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您的个人数据集</a:t>
            </a:r>
            <a:endParaRPr sz="3020" b="1">
              <a:solidFill>
                <a:srgbClr val="EF4523"/>
              </a:solidFill>
              <a:latin typeface="Bitter"/>
              <a:ea typeface="Bitter"/>
              <a:cs typeface="Bitter"/>
              <a:sym typeface="Bitter"/>
            </a:endParaRPr>
          </a:p>
        </p:txBody>
      </p:sp>
      <p:sp>
        <p:nvSpPr>
          <p:cNvPr id="396" name="Google Shape;396;p4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97" name="Google Shape;397;p49"/>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398" name="Google Shape;398;p49"/>
          <p:cNvSpPr txBox="1"/>
          <p:nvPr/>
        </p:nvSpPr>
        <p:spPr>
          <a:xfrm>
            <a:off x="755750" y="1246825"/>
            <a:ext cx="7833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2400">
                <a:solidFill>
                  <a:schemeClr val="dk1"/>
                </a:solidFill>
                <a:latin typeface="Rubik"/>
                <a:ea typeface="Rubik"/>
                <a:cs typeface="Rubik"/>
                <a:sym typeface="Rubik"/>
              </a:rPr>
              <a:t>您能在20秒内预测出正在绘制的内容吗？</a:t>
            </a:r>
            <a:endParaRPr sz="24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2"/>
              </a:solidFill>
            </a:endParaRPr>
          </a:p>
        </p:txBody>
      </p:sp>
      <p:pic>
        <p:nvPicPr>
          <p:cNvPr id="399" name="Google Shape;399;p49">
            <a:hlinkClick r:id="rId2"/>
          </p:cNvPr>
          <p:cNvPicPr preferRelativeResize="0"/>
          <p:nvPr/>
        </p:nvPicPr>
        <p:blipFill>
          <a:blip r:embed="rId3"/>
          <a:stretch>
            <a:fillRect/>
          </a:stretch>
        </p:blipFill>
        <p:spPr>
          <a:xfrm>
            <a:off x="4200852" y="2506100"/>
            <a:ext cx="1453801" cy="2010373"/>
          </a:xfrm>
          <a:prstGeom prst="rect">
            <a:avLst/>
          </a:prstGeom>
          <a:noFill/>
          <a:ln>
            <a:noFill/>
          </a:ln>
        </p:spPr>
      </p:pic>
      <p:pic>
        <p:nvPicPr>
          <p:cNvPr id="400" name="Google Shape;400;p49" descr="a pixel art drawing of a hand pointing to the left . (Provided by Tenor)"/>
          <p:cNvPicPr preferRelativeResize="0"/>
          <p:nvPr/>
        </p:nvPicPr>
        <p:blipFill>
          <a:blip r:embed="rId4"/>
          <a:stretch>
            <a:fillRect/>
          </a:stretch>
        </p:blipFill>
        <p:spPr>
          <a:xfrm rot="-5066164" flipH="1">
            <a:off x="6246350" y="3014075"/>
            <a:ext cx="1333501" cy="1588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04" name="Shape 404"/>
        <p:cNvGrpSpPr/>
        <p:nvPr/>
      </p:nvGrpSpPr>
      <p:grpSpPr>
        <a:xfrm>
          <a:off x="0" y="0"/>
          <a:ext cx="0" cy="0"/>
          <a:chOff x="0" y="0"/>
          <a:chExt cx="0" cy="0"/>
        </a:xfrm>
      </p:grpSpPr>
      <p:sp>
        <p:nvSpPr>
          <p:cNvPr id="405" name="Google Shape;405;p5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您的个人数据集</a:t>
            </a:r>
            <a:endParaRPr sz="3020" b="1">
              <a:solidFill>
                <a:srgbClr val="EF4523"/>
              </a:solidFill>
              <a:latin typeface="Bitter"/>
              <a:ea typeface="Bitter"/>
              <a:cs typeface="Bitter"/>
              <a:sym typeface="Bitter"/>
            </a:endParaRPr>
          </a:p>
        </p:txBody>
      </p:sp>
      <p:sp>
        <p:nvSpPr>
          <p:cNvPr id="406" name="Google Shape;406;p5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407" name="Google Shape;407;p50"/>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408" name="Google Shape;408;p50"/>
          <p:cNvSpPr txBox="1"/>
          <p:nvPr>
            <p:ph type="body" idx="1"/>
          </p:nvPr>
        </p:nvSpPr>
        <p:spPr>
          <a:xfrm>
            <a:off x="549825" y="1428700"/>
            <a:ext cx="35841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GB" sz="2500">
                <a:solidFill>
                  <a:schemeClr val="dk1"/>
                </a:solidFill>
                <a:latin typeface="Rubik"/>
                <a:ea typeface="Rubik"/>
                <a:cs typeface="Rubik"/>
                <a:sym typeface="Rubik"/>
              </a:rPr>
              <a:t>您是如何预测出正确答案的？</a:t>
            </a:r>
            <a:endParaRPr sz="2500">
              <a:solidFill>
                <a:schemeClr val="dk1"/>
              </a:solidFill>
              <a:latin typeface="Rubik"/>
              <a:ea typeface="Rubik"/>
              <a:cs typeface="Rubik"/>
              <a:sym typeface="Rubik"/>
            </a:endParaRPr>
          </a:p>
        </p:txBody>
      </p:sp>
      <p:sp>
        <p:nvSpPr>
          <p:cNvPr id="409" name="Google Shape;409;p50"/>
          <p:cNvSpPr txBox="1"/>
          <p:nvPr/>
        </p:nvSpPr>
        <p:spPr>
          <a:xfrm>
            <a:off x="4714875" y="762000"/>
            <a:ext cx="38673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4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2"/>
              </a:solidFill>
            </a:endParaRPr>
          </a:p>
        </p:txBody>
      </p:sp>
      <p:pic>
        <p:nvPicPr>
          <p:cNvPr id="410" name="Google Shape;410;p50"/>
          <p:cNvPicPr preferRelativeResize="0"/>
          <p:nvPr/>
        </p:nvPicPr>
        <p:blipFill>
          <a:blip r:embed="rId2"/>
          <a:stretch>
            <a:fillRect/>
          </a:stretch>
        </p:blipFill>
        <p:spPr>
          <a:xfrm>
            <a:off x="4972100" y="1251950"/>
            <a:ext cx="3003399" cy="243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14" name="Shape 414"/>
        <p:cNvGrpSpPr/>
        <p:nvPr/>
      </p:nvGrpSpPr>
      <p:grpSpPr>
        <a:xfrm>
          <a:off x="0" y="0"/>
          <a:ext cx="0" cy="0"/>
          <a:chOff x="0" y="0"/>
          <a:chExt cx="0" cy="0"/>
        </a:xfrm>
      </p:grpSpPr>
      <p:sp>
        <p:nvSpPr>
          <p:cNvPr id="415" name="Google Shape;415;p51"/>
          <p:cNvSpPr txBox="1"/>
          <p:nvPr>
            <p:ph type="title"/>
          </p:nvPr>
        </p:nvSpPr>
        <p:spPr>
          <a:xfrm>
            <a:off x="588500" y="17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人类预测与决策</a:t>
            </a:r>
            <a:endParaRPr sz="3020" b="1">
              <a:solidFill>
                <a:srgbClr val="EF4523"/>
              </a:solidFill>
              <a:latin typeface="Bitter"/>
              <a:ea typeface="Bitter"/>
              <a:cs typeface="Bitter"/>
              <a:sym typeface="Bitter"/>
            </a:endParaRPr>
          </a:p>
        </p:txBody>
      </p:sp>
      <p:sp>
        <p:nvSpPr>
          <p:cNvPr id="416" name="Google Shape;416;p5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417" name="Google Shape;417;p51"/>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418" name="Google Shape;418;p51"/>
          <p:cNvSpPr txBox="1"/>
          <p:nvPr>
            <p:ph type="body" idx="1"/>
          </p:nvPr>
        </p:nvSpPr>
        <p:spPr>
          <a:xfrm>
            <a:off x="147625" y="971500"/>
            <a:ext cx="3222000" cy="3771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panose="020B0604020202020204"/>
              <a:buNone/>
            </a:pPr>
            <a:r>
              <a:rPr lang="en-GB" sz="2445">
                <a:solidFill>
                  <a:schemeClr val="dk1"/>
                </a:solidFill>
                <a:latin typeface="Rubik"/>
                <a:ea typeface="Rubik"/>
                <a:cs typeface="Rubik"/>
                <a:sym typeface="Rubik"/>
              </a:rPr>
              <a:t>我们基于自己的数据集，不假思索地预测并做出决策。</a:t>
            </a:r>
            <a:r>
              <a:rPr lang="en-GB" sz="2445" i="1">
                <a:solidFill>
                  <a:schemeClr val="dk1"/>
                </a:solidFill>
                <a:latin typeface="Rubik"/>
                <a:ea typeface="Rubik"/>
                <a:cs typeface="Rubik"/>
                <a:sym typeface="Rubik"/>
              </a:rPr>
              <a:t>own </a:t>
            </a:r>
            <a:r>
              <a:rPr lang="en-GB" sz="2445" b="1" i="1">
                <a:solidFill>
                  <a:schemeClr val="dk1"/>
                </a:solidFill>
                <a:latin typeface="Rubik"/>
                <a:ea typeface="Rubik"/>
                <a:cs typeface="Rubik"/>
                <a:sym typeface="Rubik"/>
              </a:rPr>
              <a:t>datasets.</a:t>
            </a:r>
            <a:endParaRPr sz="3145" b="1" i="1">
              <a:solidFill>
                <a:schemeClr val="dk1"/>
              </a:solidFill>
              <a:latin typeface="Rubik"/>
              <a:ea typeface="Rubik"/>
              <a:cs typeface="Rubik"/>
              <a:sym typeface="Rubik"/>
            </a:endParaRPr>
          </a:p>
          <a:p>
            <a:pPr marL="0" lvl="0" indent="0" algn="l" rtl="0">
              <a:spcBef>
                <a:spcPts val="0"/>
              </a:spcBef>
              <a:spcAft>
                <a:spcPts val="0"/>
              </a:spcAft>
              <a:buNone/>
            </a:pPr>
            <a:endParaRPr sz="1100">
              <a:solidFill>
                <a:schemeClr val="dk1"/>
              </a:solidFill>
              <a:latin typeface="Rubik"/>
              <a:ea typeface="Rubik"/>
              <a:cs typeface="Rubik"/>
              <a:sym typeface="Rubik"/>
            </a:endParaRPr>
          </a:p>
          <a:p>
            <a:pPr marL="0" lvl="0" indent="0" algn="l" rtl="0">
              <a:spcBef>
                <a:spcPts val="0"/>
              </a:spcBef>
              <a:spcAft>
                <a:spcPts val="0"/>
              </a:spcAft>
              <a:buClr>
                <a:schemeClr val="dk1"/>
              </a:buClr>
              <a:buSzPts val="1100"/>
              <a:buFont typeface="Arial" panose="020B0604020202020204"/>
              <a:buNone/>
            </a:pPr>
            <a:endParaRPr sz="1100">
              <a:solidFill>
                <a:schemeClr val="dk1"/>
              </a:solidFill>
              <a:latin typeface="Rubik"/>
              <a:ea typeface="Rubik"/>
              <a:cs typeface="Rubik"/>
              <a:sym typeface="Rubik"/>
            </a:endParaRPr>
          </a:p>
          <a:p>
            <a:pPr marL="0" lvl="0" indent="0" algn="l" rtl="0">
              <a:spcBef>
                <a:spcPts val="0"/>
              </a:spcBef>
              <a:spcAft>
                <a:spcPts val="0"/>
              </a:spcAft>
              <a:buClr>
                <a:schemeClr val="dk1"/>
              </a:buClr>
              <a:buSzPts val="1100"/>
              <a:buFont typeface="Arial" panose="020B0604020202020204"/>
              <a:buNone/>
            </a:pPr>
            <a:endParaRPr sz="1100">
              <a:solidFill>
                <a:schemeClr val="dk1"/>
              </a:solidFill>
              <a:latin typeface="Rubik"/>
              <a:ea typeface="Rubik"/>
              <a:cs typeface="Rubik"/>
              <a:sym typeface="Rubik"/>
            </a:endParaRPr>
          </a:p>
          <a:p>
            <a:pPr marL="0" lvl="0" indent="0" algn="l" rtl="0">
              <a:lnSpc>
                <a:spcPct val="100000"/>
              </a:lnSpc>
              <a:spcBef>
                <a:spcPts val="0"/>
              </a:spcBef>
              <a:spcAft>
                <a:spcPts val="0"/>
              </a:spcAft>
              <a:buNone/>
            </a:pPr>
            <a:endParaRPr sz="2500">
              <a:solidFill>
                <a:schemeClr val="dk1"/>
              </a:solidFill>
              <a:latin typeface="Rubik"/>
              <a:ea typeface="Rubik"/>
              <a:cs typeface="Rubik"/>
              <a:sym typeface="Rubik"/>
            </a:endParaRPr>
          </a:p>
        </p:txBody>
      </p:sp>
      <p:sp>
        <p:nvSpPr>
          <p:cNvPr id="419" name="Google Shape;419;p51"/>
          <p:cNvSpPr txBox="1"/>
          <p:nvPr/>
        </p:nvSpPr>
        <p:spPr>
          <a:xfrm>
            <a:off x="4219575" y="971500"/>
            <a:ext cx="4612800" cy="3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015">
                <a:solidFill>
                  <a:schemeClr val="dk1"/>
                </a:solidFill>
                <a:latin typeface="Rubik"/>
                <a:ea typeface="Rubik"/>
                <a:cs typeface="Rubik"/>
                <a:sym typeface="Rubik"/>
              </a:rPr>
              <a:t>“我从未尝过那块蛋糕，但因为看起来像过去喜欢的东西，所以我咬了一口，相信会喜欢它。”</a:t>
            </a:r>
            <a:endParaRPr sz="2015">
              <a:solidFill>
                <a:schemeClr val="dk1"/>
              </a:solidFill>
              <a:latin typeface="Rubik"/>
              <a:ea typeface="Rubik"/>
              <a:cs typeface="Rubik"/>
              <a:sym typeface="Rubik"/>
            </a:endParaRPr>
          </a:p>
          <a:p>
            <a:pPr marL="0" lvl="0" indent="0" algn="l" rtl="0">
              <a:lnSpc>
                <a:spcPct val="115000"/>
              </a:lnSpc>
              <a:spcBef>
                <a:spcPts val="0"/>
              </a:spcBef>
              <a:spcAft>
                <a:spcPts val="0"/>
              </a:spcAft>
              <a:buClr>
                <a:schemeClr val="dk1"/>
              </a:buClr>
              <a:buSzPts val="1100"/>
              <a:buFont typeface="Arial" panose="020B0604020202020204"/>
              <a:buNone/>
            </a:pPr>
            <a:endParaRPr sz="2015">
              <a:solidFill>
                <a:schemeClr val="dk1"/>
              </a:solidFill>
              <a:latin typeface="Rubik"/>
              <a:ea typeface="Rubik"/>
              <a:cs typeface="Rubik"/>
              <a:sym typeface="Rubik"/>
            </a:endParaRPr>
          </a:p>
          <a:p>
            <a:pPr marL="0" lvl="0" indent="0" algn="l" rtl="0">
              <a:lnSpc>
                <a:spcPct val="115000"/>
              </a:lnSpc>
              <a:spcBef>
                <a:spcPts val="0"/>
              </a:spcBef>
              <a:spcAft>
                <a:spcPts val="0"/>
              </a:spcAft>
              <a:buClr>
                <a:schemeClr val="dk1"/>
              </a:buClr>
              <a:buSzPts val="1100"/>
              <a:buFont typeface="Arial" panose="020B0604020202020204"/>
              <a:buNone/>
            </a:pPr>
            <a:endParaRPr sz="1100">
              <a:solidFill>
                <a:schemeClr val="dk1"/>
              </a:solidFill>
              <a:latin typeface="Rubik"/>
              <a:ea typeface="Rubik"/>
              <a:cs typeface="Rubik"/>
              <a:sym typeface="Rubik"/>
            </a:endParaRPr>
          </a:p>
          <a:p>
            <a:pPr marL="0" lvl="0" indent="0" algn="l" rtl="0">
              <a:lnSpc>
                <a:spcPct val="115000"/>
              </a:lnSpc>
              <a:spcBef>
                <a:spcPts val="0"/>
              </a:spcBef>
              <a:spcAft>
                <a:spcPts val="0"/>
              </a:spcAft>
              <a:buClr>
                <a:schemeClr val="dk1"/>
              </a:buClr>
              <a:buSzPts val="1100"/>
              <a:buFont typeface="Arial" panose="020B0604020202020204"/>
              <a:buNone/>
            </a:pPr>
            <a:endParaRPr sz="1100">
              <a:solidFill>
                <a:schemeClr val="dk1"/>
              </a:solidFill>
              <a:latin typeface="Rubik"/>
              <a:ea typeface="Rubik"/>
              <a:cs typeface="Rubik"/>
              <a:sym typeface="Rubik"/>
            </a:endParaRPr>
          </a:p>
          <a:p>
            <a:pPr marL="0" lvl="0" indent="0" algn="l" rtl="0">
              <a:lnSpc>
                <a:spcPct val="115000"/>
              </a:lnSpc>
              <a:spcBef>
                <a:spcPts val="0"/>
              </a:spcBef>
              <a:spcAft>
                <a:spcPts val="0"/>
              </a:spcAft>
              <a:buClr>
                <a:schemeClr val="dk1"/>
              </a:buClr>
              <a:buSzPts val="1100"/>
              <a:buFont typeface="Arial" panose="020B0604020202020204"/>
              <a:buNone/>
            </a:pPr>
            <a:r>
              <a:rPr lang="en-GB" sz="2180">
                <a:solidFill>
                  <a:schemeClr val="dk1"/>
                </a:solidFill>
                <a:latin typeface="Rubik"/>
                <a:ea typeface="Rubik"/>
                <a:cs typeface="Rubik"/>
                <a:sym typeface="Rubik"/>
              </a:rPr>
              <a:t> </a:t>
            </a:r>
            <a:endParaRPr sz="2180">
              <a:solidFill>
                <a:schemeClr val="dk1"/>
              </a:solidFill>
              <a:latin typeface="Rubik"/>
              <a:ea typeface="Rubik"/>
              <a:cs typeface="Rubik"/>
              <a:sym typeface="Rubik"/>
            </a:endParaRPr>
          </a:p>
          <a:p>
            <a:pPr marL="0" lvl="0" indent="0" algn="l" rtl="0">
              <a:lnSpc>
                <a:spcPct val="115000"/>
              </a:lnSpc>
              <a:spcBef>
                <a:spcPts val="0"/>
              </a:spcBef>
              <a:spcAft>
                <a:spcPts val="0"/>
              </a:spcAft>
              <a:buClr>
                <a:schemeClr val="dk1"/>
              </a:buClr>
              <a:buSzPts val="1100"/>
              <a:buFont typeface="Arial" panose="020B0604020202020204"/>
              <a:buNone/>
            </a:pPr>
            <a:endParaRPr sz="1100">
              <a:solidFill>
                <a:schemeClr val="dk1"/>
              </a:solidFill>
              <a:latin typeface="Rubik"/>
              <a:ea typeface="Rubik"/>
              <a:cs typeface="Rubik"/>
              <a:sym typeface="Rubik"/>
            </a:endParaRPr>
          </a:p>
          <a:p>
            <a:pPr marL="0" lvl="0" indent="0" algn="l" rtl="0">
              <a:lnSpc>
                <a:spcPct val="115000"/>
              </a:lnSpc>
              <a:spcBef>
                <a:spcPts val="0"/>
              </a:spcBef>
              <a:spcAft>
                <a:spcPts val="0"/>
              </a:spcAft>
              <a:buClr>
                <a:schemeClr val="dk1"/>
              </a:buClr>
              <a:buSzPts val="1100"/>
              <a:buFont typeface="Arial" panose="020B0604020202020204"/>
              <a:buNone/>
            </a:pPr>
            <a:endParaRPr sz="1100">
              <a:solidFill>
                <a:schemeClr val="dk1"/>
              </a:solidFill>
              <a:latin typeface="Rubik"/>
              <a:ea typeface="Rubik"/>
              <a:cs typeface="Rubik"/>
              <a:sym typeface="Rubik"/>
            </a:endParaRPr>
          </a:p>
          <a:p>
            <a:pPr marL="0" lvl="0" indent="0" algn="l" rtl="0">
              <a:lnSpc>
                <a:spcPct val="115000"/>
              </a:lnSpc>
              <a:spcBef>
                <a:spcPts val="0"/>
              </a:spcBef>
              <a:spcAft>
                <a:spcPts val="1200"/>
              </a:spcAft>
              <a:buClr>
                <a:schemeClr val="dk1"/>
              </a:buClr>
              <a:buSzPts val="1100"/>
              <a:buFont typeface="Arial" panose="020B0604020202020204"/>
              <a:buNone/>
            </a:pPr>
            <a:endParaRPr sz="1800">
              <a:solidFill>
                <a:schemeClr val="dk2"/>
              </a:solidFill>
            </a:endParaRPr>
          </a:p>
        </p:txBody>
      </p:sp>
      <p:pic>
        <p:nvPicPr>
          <p:cNvPr id="420" name="Google Shape;420;p51" descr="a pixel art drawing of a pink birthday cake with a candle on top (Provided by Tenor)"/>
          <p:cNvPicPr preferRelativeResize="0"/>
          <p:nvPr/>
        </p:nvPicPr>
        <p:blipFill>
          <a:blip r:embed="rId2"/>
          <a:stretch>
            <a:fillRect/>
          </a:stretch>
        </p:blipFill>
        <p:spPr>
          <a:xfrm>
            <a:off x="5632250" y="2571750"/>
            <a:ext cx="1584868" cy="1426375"/>
          </a:xfrm>
          <a:prstGeom prst="rect">
            <a:avLst/>
          </a:prstGeom>
          <a:noFill/>
          <a:ln>
            <a:noFill/>
          </a:ln>
        </p:spPr>
      </p:pic>
      <p:sp>
        <p:nvSpPr>
          <p:cNvPr id="421" name="Google Shape;421;p51"/>
          <p:cNvSpPr txBox="1"/>
          <p:nvPr/>
        </p:nvSpPr>
        <p:spPr>
          <a:xfrm>
            <a:off x="3413475" y="4220300"/>
            <a:ext cx="5607600" cy="8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i="1">
                <a:solidFill>
                  <a:schemeClr val="dk2"/>
                </a:solidFill>
              </a:rPr>
              <a:t>我们正在感知、学习、计划并与蛋糕互动。</a:t>
            </a:r>
            <a:endParaRPr sz="1800" i="1">
              <a:solidFill>
                <a:schemeClr val="dk2"/>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25" name="Shape 425"/>
        <p:cNvGrpSpPr/>
        <p:nvPr/>
      </p:nvGrpSpPr>
      <p:grpSpPr>
        <a:xfrm>
          <a:off x="0" y="0"/>
          <a:ext cx="0" cy="0"/>
          <a:chOff x="0" y="0"/>
          <a:chExt cx="0" cy="0"/>
        </a:xfrm>
      </p:grpSpPr>
      <p:sp>
        <p:nvSpPr>
          <p:cNvPr id="426" name="Google Shape;426;p52"/>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机器如何学习？</a:t>
            </a:r>
            <a:endParaRPr sz="3020" b="1">
              <a:solidFill>
                <a:srgbClr val="EF4523"/>
              </a:solidFill>
              <a:latin typeface="Bitter"/>
              <a:ea typeface="Bitter"/>
              <a:cs typeface="Bitter"/>
              <a:sym typeface="Bitter"/>
            </a:endParaRPr>
          </a:p>
        </p:txBody>
      </p:sp>
      <p:sp>
        <p:nvSpPr>
          <p:cNvPr id="427" name="Google Shape;427;p52"/>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428" name="Google Shape;428;p52"/>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429" name="Google Shape;429;p52"/>
          <p:cNvPicPr preferRelativeResize="0"/>
          <p:nvPr/>
        </p:nvPicPr>
        <p:blipFill>
          <a:blip r:embed="rId2"/>
          <a:stretch>
            <a:fillRect/>
          </a:stretch>
        </p:blipFill>
        <p:spPr>
          <a:xfrm>
            <a:off x="630125" y="1141675"/>
            <a:ext cx="2312363" cy="1877601"/>
          </a:xfrm>
          <a:prstGeom prst="rect">
            <a:avLst/>
          </a:prstGeom>
          <a:noFill/>
          <a:ln>
            <a:noFill/>
          </a:ln>
        </p:spPr>
      </p:pic>
      <p:sp>
        <p:nvSpPr>
          <p:cNvPr id="430" name="Google Shape;430;p52"/>
          <p:cNvSpPr txBox="1"/>
          <p:nvPr/>
        </p:nvSpPr>
        <p:spPr>
          <a:xfrm>
            <a:off x="4200525" y="961975"/>
            <a:ext cx="4053900" cy="31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Rubik"/>
                <a:ea typeface="Rubik"/>
                <a:cs typeface="Rubik"/>
                <a:sym typeface="Rubik"/>
              </a:rPr>
              <a:t>机器需要数据……大量的数据！</a:t>
            </a:r>
            <a:r>
              <a:rPr lang="en-GB" sz="1900">
                <a:solidFill>
                  <a:schemeClr val="dk1"/>
                </a:solidFill>
              </a:rPr>
              <a:t> </a:t>
            </a:r>
            <a:endParaRPr sz="1900">
              <a:solidFill>
                <a:schemeClr val="dk1"/>
              </a:solidFill>
            </a:endParaRPr>
          </a:p>
          <a:p>
            <a:pPr marL="0" lvl="0" indent="0" algn="l" rtl="0">
              <a:spcBef>
                <a:spcPts val="0"/>
              </a:spcBef>
              <a:spcAft>
                <a:spcPts val="0"/>
              </a:spcAft>
              <a:buNone/>
            </a:pPr>
            <a:endParaRPr sz="1900">
              <a:solidFill>
                <a:schemeClr val="dk1"/>
              </a:solidFill>
            </a:endParaRPr>
          </a:p>
          <a:p>
            <a:pPr marL="0" lvl="0" indent="0" algn="l" rtl="0">
              <a:spcBef>
                <a:spcPts val="0"/>
              </a:spcBef>
              <a:spcAft>
                <a:spcPts val="0"/>
              </a:spcAft>
              <a:buNone/>
            </a:pPr>
            <a:r>
              <a:rPr lang="en-GB" sz="2300">
                <a:solidFill>
                  <a:schemeClr val="dk1"/>
                </a:solidFill>
                <a:latin typeface="Rubik"/>
                <a:ea typeface="Rubik"/>
                <a:cs typeface="Rubik"/>
                <a:sym typeface="Rubik"/>
              </a:rPr>
              <a:t>数据集可以是以下内容的集合</a:t>
            </a:r>
            <a:endParaRPr sz="2300">
              <a:solidFill>
                <a:schemeClr val="dk1"/>
              </a:solidFill>
              <a:latin typeface="Rubik"/>
              <a:ea typeface="Rubik"/>
              <a:cs typeface="Rubik"/>
              <a:sym typeface="Rubik"/>
            </a:endParaRPr>
          </a:p>
          <a:p>
            <a:pPr marL="457200" lvl="0" indent="-374650" algn="l" rtl="0">
              <a:spcBef>
                <a:spcPts val="0"/>
              </a:spcBef>
              <a:spcAft>
                <a:spcPts val="0"/>
              </a:spcAft>
              <a:buClr>
                <a:schemeClr val="dk1"/>
              </a:buClr>
              <a:buSzPts val="2300"/>
              <a:buFont typeface="Rubik"/>
              <a:buChar char="●"/>
            </a:pPr>
            <a:r>
              <a:rPr lang="en-GB" sz="2300">
                <a:solidFill>
                  <a:schemeClr val="dk1"/>
                </a:solidFill>
                <a:latin typeface="Rubik"/>
                <a:ea typeface="Rubik"/>
                <a:cs typeface="Rubik"/>
                <a:sym typeface="Rubik"/>
              </a:rPr>
              <a:t>图像</a:t>
            </a:r>
            <a:endParaRPr sz="2300">
              <a:solidFill>
                <a:schemeClr val="dk1"/>
              </a:solidFill>
              <a:latin typeface="Rubik"/>
              <a:ea typeface="Rubik"/>
              <a:cs typeface="Rubik"/>
              <a:sym typeface="Rubik"/>
            </a:endParaRPr>
          </a:p>
          <a:p>
            <a:pPr marL="457200" lvl="0" indent="-374650" algn="l" rtl="0">
              <a:spcBef>
                <a:spcPts val="0"/>
              </a:spcBef>
              <a:spcAft>
                <a:spcPts val="0"/>
              </a:spcAft>
              <a:buClr>
                <a:schemeClr val="dk1"/>
              </a:buClr>
              <a:buSzPts val="2300"/>
              <a:buFont typeface="Rubik"/>
              <a:buChar char="●"/>
            </a:pPr>
            <a:r>
              <a:rPr lang="en-GB" sz="2300">
                <a:solidFill>
                  <a:schemeClr val="dk1"/>
                </a:solidFill>
                <a:latin typeface="Rubik"/>
                <a:ea typeface="Rubik"/>
                <a:cs typeface="Rubik"/>
                <a:sym typeface="Rubik"/>
              </a:rPr>
              <a:t>测量值（时间、浏览量、英寸）</a:t>
            </a:r>
            <a:endParaRPr sz="2300">
              <a:solidFill>
                <a:schemeClr val="dk1"/>
              </a:solidFill>
              <a:latin typeface="Rubik"/>
              <a:ea typeface="Rubik"/>
              <a:cs typeface="Rubik"/>
              <a:sym typeface="Rubik"/>
            </a:endParaRPr>
          </a:p>
          <a:p>
            <a:pPr marL="457200" lvl="0" indent="-374650" algn="l" rtl="0">
              <a:spcBef>
                <a:spcPts val="0"/>
              </a:spcBef>
              <a:spcAft>
                <a:spcPts val="0"/>
              </a:spcAft>
              <a:buClr>
                <a:schemeClr val="dk1"/>
              </a:buClr>
              <a:buSzPts val="2300"/>
              <a:buFont typeface="Rubik"/>
              <a:buChar char="●"/>
            </a:pPr>
            <a:r>
              <a:rPr lang="en-GB" sz="2300">
                <a:solidFill>
                  <a:schemeClr val="dk1"/>
                </a:solidFill>
                <a:latin typeface="Rubik"/>
                <a:ea typeface="Rubik"/>
                <a:cs typeface="Rubik"/>
                <a:sym typeface="Rubik"/>
              </a:rPr>
              <a:t>文本</a:t>
            </a:r>
            <a:endParaRPr sz="2300">
              <a:solidFill>
                <a:schemeClr val="dk1"/>
              </a:solidFill>
              <a:latin typeface="Rubik"/>
              <a:ea typeface="Rubik"/>
              <a:cs typeface="Rubik"/>
              <a:sym typeface="Rubik"/>
            </a:endParaRPr>
          </a:p>
          <a:p>
            <a:pPr marL="457200" lvl="0" indent="-374650" algn="l" rtl="0">
              <a:spcBef>
                <a:spcPts val="0"/>
              </a:spcBef>
              <a:spcAft>
                <a:spcPts val="0"/>
              </a:spcAft>
              <a:buClr>
                <a:schemeClr val="dk1"/>
              </a:buClr>
              <a:buSzPts val="2300"/>
              <a:buFont typeface="Rubik"/>
              <a:buChar char="●"/>
            </a:pPr>
            <a:r>
              <a:rPr lang="en-GB" sz="2300">
                <a:solidFill>
                  <a:schemeClr val="dk1"/>
                </a:solidFill>
                <a:latin typeface="Rubik"/>
                <a:ea typeface="Rubik"/>
                <a:cs typeface="Rubik"/>
                <a:sym typeface="Rubik"/>
              </a:rPr>
              <a:t>视频记录</a:t>
            </a:r>
            <a:endParaRPr sz="2300">
              <a:solidFill>
                <a:schemeClr val="dk1"/>
              </a:solidFill>
              <a:latin typeface="Rubik"/>
              <a:ea typeface="Rubik"/>
              <a:cs typeface="Rubik"/>
              <a:sym typeface="Rubik"/>
            </a:endParaRPr>
          </a:p>
          <a:p>
            <a:pPr marL="0" lvl="0" indent="0" algn="l" rtl="0">
              <a:spcBef>
                <a:spcPts val="0"/>
              </a:spcBef>
              <a:spcAft>
                <a:spcPts val="0"/>
              </a:spcAft>
              <a:buClr>
                <a:schemeClr val="dk1"/>
              </a:buClr>
              <a:buSzPts val="1100"/>
              <a:buFont typeface="Arial" panose="020B0604020202020204"/>
              <a:buNone/>
            </a:pPr>
            <a:endParaRPr sz="1900">
              <a:solidFill>
                <a:schemeClr val="dk1"/>
              </a:solidFill>
            </a:endParaRPr>
          </a:p>
        </p:txBody>
      </p:sp>
      <p:pic>
        <p:nvPicPr>
          <p:cNvPr id="431" name="Google Shape;431;p52"/>
          <p:cNvPicPr preferRelativeResize="0"/>
          <p:nvPr/>
        </p:nvPicPr>
        <p:blipFill>
          <a:blip r:embed="rId3"/>
          <a:stretch>
            <a:fillRect/>
          </a:stretch>
        </p:blipFill>
        <p:spPr>
          <a:xfrm>
            <a:off x="7656275" y="1599525"/>
            <a:ext cx="1374404" cy="1877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435" name="Shape 435"/>
        <p:cNvGrpSpPr/>
        <p:nvPr/>
      </p:nvGrpSpPr>
      <p:grpSpPr>
        <a:xfrm>
          <a:off x="0" y="0"/>
          <a:ext cx="0" cy="0"/>
          <a:chOff x="0" y="0"/>
          <a:chExt cx="0" cy="0"/>
        </a:xfrm>
      </p:grpSpPr>
      <p:sp>
        <p:nvSpPr>
          <p:cNvPr id="436" name="Google Shape;436;p53"/>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快画！</a:t>
            </a:r>
            <a:endParaRPr sz="3020" b="1">
              <a:solidFill>
                <a:srgbClr val="EF4523"/>
              </a:solidFill>
              <a:latin typeface="Bitter"/>
              <a:ea typeface="Bitter"/>
              <a:cs typeface="Bitter"/>
              <a:sym typeface="Bitter"/>
            </a:endParaRPr>
          </a:p>
        </p:txBody>
      </p:sp>
      <p:pic>
        <p:nvPicPr>
          <p:cNvPr id="437" name="Google Shape;437;p53">
            <a:hlinkClick r:id="rId1"/>
          </p:cNvPr>
          <p:cNvPicPr preferRelativeResize="0"/>
          <p:nvPr/>
        </p:nvPicPr>
        <p:blipFill>
          <a:blip r:embed="rId2"/>
          <a:stretch>
            <a:fillRect/>
          </a:stretch>
        </p:blipFill>
        <p:spPr>
          <a:xfrm>
            <a:off x="740889" y="823250"/>
            <a:ext cx="3352799" cy="2514599"/>
          </a:xfrm>
          <a:prstGeom prst="rect">
            <a:avLst/>
          </a:prstGeom>
          <a:noFill/>
          <a:ln w="28575" cap="flat" cmpd="sng">
            <a:solidFill>
              <a:srgbClr val="EF4523"/>
            </a:solidFill>
            <a:prstDash val="solid"/>
            <a:round/>
            <a:headEnd type="none" w="sm" len="sm"/>
            <a:tailEnd type="none" w="sm" len="sm"/>
          </a:ln>
        </p:spPr>
      </p:pic>
      <p:pic>
        <p:nvPicPr>
          <p:cNvPr id="438" name="Google Shape;438;p53">
            <a:hlinkClick r:id="rId1"/>
          </p:cNvPr>
          <p:cNvPicPr preferRelativeResize="0"/>
          <p:nvPr/>
        </p:nvPicPr>
        <p:blipFill>
          <a:blip r:embed="rId3"/>
          <a:stretch>
            <a:fillRect/>
          </a:stretch>
        </p:blipFill>
        <p:spPr>
          <a:xfrm>
            <a:off x="4571997" y="823250"/>
            <a:ext cx="3343487" cy="2514600"/>
          </a:xfrm>
          <a:prstGeom prst="rect">
            <a:avLst/>
          </a:prstGeom>
          <a:noFill/>
          <a:ln w="28575" cap="flat" cmpd="sng">
            <a:solidFill>
              <a:srgbClr val="EF4523"/>
            </a:solidFill>
            <a:prstDash val="solid"/>
            <a:round/>
            <a:headEnd type="none" w="sm" len="sm"/>
            <a:tailEnd type="none" w="sm" len="sm"/>
          </a:ln>
        </p:spPr>
      </p:pic>
      <p:sp>
        <p:nvSpPr>
          <p:cNvPr id="439" name="Google Shape;439;p53"/>
          <p:cNvSpPr txBox="1"/>
          <p:nvPr/>
        </p:nvSpPr>
        <p:spPr>
          <a:xfrm>
            <a:off x="792625" y="3445100"/>
            <a:ext cx="3000000" cy="4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450" u="sng">
                <a:solidFill>
                  <a:schemeClr val="dk1"/>
                </a:solidFill>
                <a:latin typeface="Rubik"/>
                <a:ea typeface="Rubik"/>
                <a:cs typeface="Rubik"/>
                <a:sym typeface="Rubik"/>
                <a:hlinkClick r:id="rId1"/>
              </a:rPr>
              <a:t>谷歌的‘快画！’</a:t>
            </a:r>
            <a:endParaRPr>
              <a:latin typeface="Rubik"/>
              <a:ea typeface="Rubik"/>
              <a:cs typeface="Rubik"/>
              <a:sym typeface="Rubik"/>
            </a:endParaRPr>
          </a:p>
        </p:txBody>
      </p:sp>
      <p:sp>
        <p:nvSpPr>
          <p:cNvPr id="440" name="Google Shape;440;p53"/>
          <p:cNvSpPr txBox="1"/>
          <p:nvPr/>
        </p:nvSpPr>
        <p:spPr>
          <a:xfrm>
            <a:off x="4743738" y="3445100"/>
            <a:ext cx="3000000" cy="4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450" u="sng">
                <a:solidFill>
                  <a:schemeClr val="dk1"/>
                </a:solidFill>
                <a:latin typeface="Rubik"/>
                <a:ea typeface="Rubik"/>
                <a:cs typeface="Rubik"/>
                <a:sym typeface="Rubik"/>
                <a:hlinkClick r:id="rId4"/>
              </a:rPr>
              <a:t>‘快画！’的数据</a:t>
            </a:r>
            <a:endParaRPr>
              <a:latin typeface="Rubik"/>
              <a:ea typeface="Rubik"/>
              <a:cs typeface="Rubik"/>
              <a:sym typeface="Rubik"/>
            </a:endParaRPr>
          </a:p>
        </p:txBody>
      </p:sp>
      <p:sp>
        <p:nvSpPr>
          <p:cNvPr id="441" name="Google Shape;441;p53"/>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442" name="Google Shape;442;p53"/>
          <p:cNvPicPr preferRelativeResize="0"/>
          <p:nvPr/>
        </p:nvPicPr>
        <p:blipFill rotWithShape="1">
          <a:blip r:embed="rId5"/>
          <a:srcRect/>
          <a:stretch>
            <a:fillRect/>
          </a:stretch>
        </p:blipFill>
        <p:spPr>
          <a:xfrm>
            <a:off x="147614" y="4549073"/>
            <a:ext cx="440875" cy="452750"/>
          </a:xfrm>
          <a:prstGeom prst="rect">
            <a:avLst/>
          </a:prstGeom>
          <a:noFill/>
          <a:ln>
            <a:noFill/>
          </a:ln>
        </p:spPr>
      </p:pic>
      <p:sp>
        <p:nvSpPr>
          <p:cNvPr id="443" name="Google Shape;443;p53"/>
          <p:cNvSpPr txBox="1"/>
          <p:nvPr/>
        </p:nvSpPr>
        <p:spPr>
          <a:xfrm>
            <a:off x="1386100" y="3853100"/>
            <a:ext cx="6529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latin typeface="Rubik"/>
                <a:ea typeface="Rubik"/>
                <a:cs typeface="Rubik"/>
                <a:sym typeface="Rubik"/>
              </a:rPr>
              <a:t>谷歌‘快画！’使用数据集的方式与我们利用个人数据集预测答案非常相似。</a:t>
            </a:r>
            <a:endParaRPr sz="1600">
              <a:solidFill>
                <a:schemeClr val="dk1"/>
              </a:solidFill>
              <a:latin typeface="Rubik"/>
              <a:ea typeface="Rubik"/>
              <a:cs typeface="Rubik"/>
              <a:sym typeface="Rubik"/>
            </a:endParaRPr>
          </a:p>
          <a:p>
            <a:pPr marL="0" lvl="0" indent="0" algn="l" rtl="0">
              <a:spcBef>
                <a:spcPts val="0"/>
              </a:spcBef>
              <a:spcAft>
                <a:spcPts val="0"/>
              </a:spcAft>
              <a:buNone/>
            </a:pPr>
            <a:endParaRPr sz="1600">
              <a:solidFill>
                <a:schemeClr val="dk1"/>
              </a:solidFill>
              <a:latin typeface="Rubik"/>
              <a:ea typeface="Rubik"/>
              <a:cs typeface="Rubik"/>
              <a:sym typeface="Rubik"/>
            </a:endParaRPr>
          </a:p>
          <a:p>
            <a:pPr marL="0" lvl="0" indent="0" algn="l" rtl="0">
              <a:spcBef>
                <a:spcPts val="0"/>
              </a:spcBef>
              <a:spcAft>
                <a:spcPts val="0"/>
              </a:spcAft>
              <a:buNone/>
            </a:pPr>
            <a:r>
              <a:rPr lang="en-GB" sz="1500" b="1">
                <a:solidFill>
                  <a:schemeClr val="dk1"/>
                </a:solidFill>
                <a:latin typeface="Rubik"/>
                <a:ea typeface="Rubik"/>
                <a:cs typeface="Rubik"/>
                <a:sym typeface="Rubik"/>
              </a:rPr>
              <a:t>你认为谷歌‘快画！’有智能吗？为什么或为什么不？</a:t>
            </a:r>
            <a:endParaRPr sz="1500" b="1">
              <a:solidFill>
                <a:schemeClr val="dk1"/>
              </a:solidFill>
              <a:latin typeface="Rubik"/>
              <a:ea typeface="Rubik"/>
              <a:cs typeface="Rubik"/>
              <a:sym typeface="Rubik"/>
            </a:endParaRPr>
          </a:p>
          <a:p>
            <a:pPr marL="0" lvl="0" indent="0" algn="l" rtl="0">
              <a:spcBef>
                <a:spcPts val="0"/>
              </a:spcBef>
              <a:spcAft>
                <a:spcPts val="0"/>
              </a:spcAft>
              <a:buNone/>
            </a:pPr>
            <a:endParaRPr sz="11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47" name="Shape 447"/>
        <p:cNvGrpSpPr/>
        <p:nvPr/>
      </p:nvGrpSpPr>
      <p:grpSpPr>
        <a:xfrm>
          <a:off x="0" y="0"/>
          <a:ext cx="0" cy="0"/>
          <a:chOff x="0" y="0"/>
          <a:chExt cx="0" cy="0"/>
        </a:xfrm>
      </p:grpSpPr>
      <p:sp>
        <p:nvSpPr>
          <p:cNvPr id="448" name="Google Shape;448;p54"/>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我们日常生活中的机器</a:t>
            </a:r>
            <a:endParaRPr sz="3020" b="1">
              <a:solidFill>
                <a:srgbClr val="EF4523"/>
              </a:solidFill>
              <a:latin typeface="Bitter"/>
              <a:ea typeface="Bitter"/>
              <a:cs typeface="Bitter"/>
              <a:sym typeface="Bitter"/>
            </a:endParaRPr>
          </a:p>
        </p:txBody>
      </p:sp>
      <p:sp>
        <p:nvSpPr>
          <p:cNvPr id="449" name="Google Shape;449;p54"/>
          <p:cNvSpPr txBox="1"/>
          <p:nvPr/>
        </p:nvSpPr>
        <p:spPr>
          <a:xfrm>
            <a:off x="362025" y="972325"/>
            <a:ext cx="4209900" cy="3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450" name="Google Shape;450;p54"/>
          <p:cNvSpPr txBox="1"/>
          <p:nvPr/>
        </p:nvSpPr>
        <p:spPr>
          <a:xfrm>
            <a:off x="703400" y="1448150"/>
            <a:ext cx="3827100" cy="37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Rubik"/>
                <a:ea typeface="Rubik"/>
                <a:cs typeface="Rubik"/>
                <a:sym typeface="Rubik"/>
              </a:rPr>
              <a:t>你能想到你或家人可能接触到的其他使用</a:t>
            </a:r>
            <a:r>
              <a:rPr lang="en-GB" sz="2400" b="1">
                <a:solidFill>
                  <a:schemeClr val="dk1"/>
                </a:solidFill>
                <a:latin typeface="Rubik"/>
                <a:ea typeface="Rubik"/>
                <a:cs typeface="Rubik"/>
                <a:sym typeface="Rubik"/>
              </a:rPr>
              <a:t>数据集</a:t>
            </a:r>
            <a:r>
              <a:rPr lang="en-GB" sz="2400">
                <a:solidFill>
                  <a:schemeClr val="dk1"/>
                </a:solidFill>
                <a:latin typeface="Rubik"/>
                <a:ea typeface="Rubik"/>
                <a:cs typeface="Rubik"/>
                <a:sym typeface="Rubik"/>
              </a:rPr>
              <a:t>来做出</a:t>
            </a:r>
            <a:r>
              <a:rPr lang="en-GB" sz="2400" b="1">
                <a:solidFill>
                  <a:schemeClr val="dk1"/>
                </a:solidFill>
                <a:latin typeface="Rubik"/>
                <a:ea typeface="Rubik"/>
                <a:cs typeface="Rubik"/>
                <a:sym typeface="Rubik"/>
              </a:rPr>
              <a:t>预测</a:t>
            </a:r>
            <a:r>
              <a:rPr lang="en-GB" sz="2400">
                <a:solidFill>
                  <a:schemeClr val="dk1"/>
                </a:solidFill>
                <a:latin typeface="Rubik"/>
                <a:ea typeface="Rubik"/>
                <a:cs typeface="Rubik"/>
                <a:sym typeface="Rubik"/>
              </a:rPr>
              <a:t>的机器吗？</a:t>
            </a:r>
            <a:endParaRPr sz="2400">
              <a:solidFill>
                <a:schemeClr val="dk1"/>
              </a:solidFill>
              <a:latin typeface="Rubik"/>
              <a:ea typeface="Rubik"/>
              <a:cs typeface="Rubik"/>
              <a:sym typeface="Rubik"/>
            </a:endParaRPr>
          </a:p>
        </p:txBody>
      </p:sp>
      <p:sp>
        <p:nvSpPr>
          <p:cNvPr id="451" name="Google Shape;451;p54"/>
          <p:cNvSpPr txBox="1"/>
          <p:nvPr/>
        </p:nvSpPr>
        <p:spPr>
          <a:xfrm>
            <a:off x="5254700" y="1024050"/>
            <a:ext cx="3237600" cy="36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452" name="Google Shape;452;p54"/>
          <p:cNvPicPr preferRelativeResize="0"/>
          <p:nvPr/>
        </p:nvPicPr>
        <p:blipFill>
          <a:blip r:embed="rId1"/>
          <a:stretch>
            <a:fillRect/>
          </a:stretch>
        </p:blipFill>
        <p:spPr>
          <a:xfrm>
            <a:off x="5464601" y="901838"/>
            <a:ext cx="2637924" cy="3957875"/>
          </a:xfrm>
          <a:prstGeom prst="rect">
            <a:avLst/>
          </a:prstGeom>
          <a:noFill/>
          <a:ln>
            <a:noFill/>
          </a:ln>
        </p:spPr>
      </p:pic>
      <p:sp>
        <p:nvSpPr>
          <p:cNvPr id="453" name="Google Shape;453;p54"/>
          <p:cNvSpPr txBox="1"/>
          <p:nvPr/>
        </p:nvSpPr>
        <p:spPr>
          <a:xfrm>
            <a:off x="4809900" y="4116875"/>
            <a:ext cx="4147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i="1">
                <a:solidFill>
                  <a:schemeClr val="dk1"/>
                </a:solidFill>
              </a:rPr>
              <a:t>你能说出这些程序或设备的名称吗？它们使用哪些数据集？</a:t>
            </a:r>
            <a:endParaRPr sz="1800" i="1">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457" name="Shape 457"/>
        <p:cNvGrpSpPr/>
        <p:nvPr/>
      </p:nvGrpSpPr>
      <p:grpSpPr>
        <a:xfrm>
          <a:off x="0" y="0"/>
          <a:ext cx="0" cy="0"/>
          <a:chOff x="0" y="0"/>
          <a:chExt cx="0" cy="0"/>
        </a:xfrm>
      </p:grpSpPr>
      <p:sp>
        <p:nvSpPr>
          <p:cNvPr id="458" name="Google Shape;458;p55"/>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可选视频：快速绘画</a:t>
            </a:r>
            <a:endParaRPr sz="3020" b="1">
              <a:solidFill>
                <a:srgbClr val="EF4523"/>
              </a:solidFill>
              <a:latin typeface="Bitter"/>
              <a:ea typeface="Bitter"/>
              <a:cs typeface="Bitter"/>
              <a:sym typeface="Bitter"/>
            </a:endParaRPr>
          </a:p>
        </p:txBody>
      </p:sp>
      <p:pic>
        <p:nvPicPr>
          <p:cNvPr id="459" name="Google Shape;459;p55" descr="Check out https://g.co/aiexperiments to learn more.&#10;&#10;This is a game built with machine learning. You draw, and a neural network tries to guess what you’re drawing. Of course, it doesn’t always work. But the more you play with it, the more it will learn. It’s just one example of how you can use machine learning in fun ways. &#10;&#10;Built by Jonas Jongejan, Henry Rowley, Takashi Kawashima, Jongmin Kim, with friends at Google Creative Lab and Data Arts Team." title="A.I. Experiments: Quick, Draw!">
            <a:hlinkClick r:id="rId1"/>
          </p:cNvPr>
          <p:cNvPicPr preferRelativeResize="0"/>
          <p:nvPr/>
        </p:nvPicPr>
        <p:blipFill>
          <a:blip r:embed="rId2"/>
          <a:stretch>
            <a:fillRect/>
          </a:stretch>
        </p:blipFill>
        <p:spPr>
          <a:xfrm>
            <a:off x="1906825" y="1160225"/>
            <a:ext cx="5330350" cy="2998325"/>
          </a:xfrm>
          <a:prstGeom prst="rect">
            <a:avLst/>
          </a:prstGeom>
          <a:noFill/>
          <a:ln>
            <a:noFill/>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63" name="Shape 463"/>
        <p:cNvGrpSpPr/>
        <p:nvPr/>
      </p:nvGrpSpPr>
      <p:grpSpPr>
        <a:xfrm>
          <a:off x="0" y="0"/>
          <a:ext cx="0" cy="0"/>
          <a:chOff x="0" y="0"/>
          <a:chExt cx="0" cy="0"/>
        </a:xfrm>
      </p:grpSpPr>
      <p:sp>
        <p:nvSpPr>
          <p:cNvPr id="464" name="Google Shape;464;p56"/>
          <p:cNvSpPr txBox="1"/>
          <p:nvPr>
            <p:ph type="title"/>
          </p:nvPr>
        </p:nvSpPr>
        <p:spPr>
          <a:xfrm>
            <a:off x="859350" y="69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我们日常生活中的机器</a:t>
            </a:r>
            <a:endParaRPr sz="3020" b="1">
              <a:solidFill>
                <a:srgbClr val="EF4523"/>
              </a:solidFill>
              <a:latin typeface="Bitter"/>
              <a:ea typeface="Bitter"/>
              <a:cs typeface="Bitter"/>
              <a:sym typeface="Bitter"/>
            </a:endParaRPr>
          </a:p>
        </p:txBody>
      </p:sp>
      <p:sp>
        <p:nvSpPr>
          <p:cNvPr id="465" name="Google Shape;465;p56"/>
          <p:cNvSpPr txBox="1"/>
          <p:nvPr/>
        </p:nvSpPr>
        <p:spPr>
          <a:xfrm>
            <a:off x="0" y="730500"/>
            <a:ext cx="4659900" cy="31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2470" b="1" i="1">
                <a:solidFill>
                  <a:srgbClr val="EF4523"/>
                </a:solidFill>
                <a:latin typeface="Carme" panose="02000000000000000000"/>
                <a:ea typeface="Carme" panose="02000000000000000000"/>
                <a:cs typeface="Carme" panose="02000000000000000000"/>
                <a:sym typeface="Carme" panose="02000000000000000000"/>
              </a:rPr>
              <a:t>     </a:t>
            </a:r>
            <a:r>
              <a:rPr lang="en-GB" sz="2470" b="1" i="1">
                <a:solidFill>
                  <a:srgbClr val="EF4523"/>
                </a:solidFill>
                <a:latin typeface="Carme" panose="02000000000000000000"/>
                <a:ea typeface="Carme" panose="02000000000000000000"/>
                <a:cs typeface="Carme" panose="02000000000000000000"/>
                <a:sym typeface="Carme" panose="02000000000000000000"/>
              </a:rPr>
              <a:t>人工智能工具</a:t>
            </a:r>
            <a:endParaRPr sz="2470" b="1" i="1">
              <a:solidFill>
                <a:srgbClr val="EF4523"/>
              </a:solidFill>
              <a:latin typeface="Carme" panose="02000000000000000000"/>
              <a:ea typeface="Carme" panose="02000000000000000000"/>
              <a:cs typeface="Carme" panose="02000000000000000000"/>
              <a:sym typeface="Carme" panose="02000000000000000000"/>
            </a:endParaRPr>
          </a:p>
          <a:p>
            <a:pPr marL="0" lvl="0" indent="0" algn="l" rtl="0">
              <a:lnSpc>
                <a:spcPct val="115000"/>
              </a:lnSpc>
              <a:spcBef>
                <a:spcPts val="1200"/>
              </a:spcBef>
              <a:spcAft>
                <a:spcPts val="0"/>
              </a:spcAft>
              <a:buClr>
                <a:schemeClr val="dk1"/>
              </a:buClr>
              <a:buSzPts val="1100"/>
              <a:buFont typeface="Arial" panose="020B0604020202020204"/>
              <a:buNone/>
            </a:pPr>
            <a:endParaRPr>
              <a:solidFill>
                <a:srgbClr val="3C4043"/>
              </a:solidFill>
              <a:latin typeface="Abel" panose="02000506030000020004"/>
              <a:ea typeface="Abel" panose="02000506030000020004"/>
              <a:cs typeface="Abel" panose="02000506030000020004"/>
              <a:sym typeface="Abel" panose="02000506030000020004"/>
            </a:endParaRPr>
          </a:p>
          <a:p>
            <a:pPr marL="0" lvl="0" indent="0" algn="l" rtl="0">
              <a:lnSpc>
                <a:spcPct val="115000"/>
              </a:lnSpc>
              <a:spcBef>
                <a:spcPts val="0"/>
              </a:spcBef>
              <a:spcAft>
                <a:spcPts val="0"/>
              </a:spcAft>
              <a:buNone/>
            </a:pPr>
            <a:r>
              <a:rPr lang="en-GB" sz="1900" b="1">
                <a:solidFill>
                  <a:schemeClr val="dk1"/>
                </a:solidFill>
                <a:latin typeface="Rubik"/>
                <a:ea typeface="Rubik"/>
                <a:cs typeface="Rubik"/>
                <a:sym typeface="Rubik"/>
              </a:rPr>
              <a:t>Siri或Alexa</a:t>
            </a:r>
            <a:r>
              <a:rPr lang="en-GB" sz="1900">
                <a:solidFill>
                  <a:schemeClr val="dk1"/>
                </a:solidFill>
                <a:latin typeface="Rubik"/>
                <a:ea typeface="Rubik"/>
                <a:cs typeface="Rubik"/>
                <a:sym typeface="Rubik"/>
              </a:rPr>
              <a:t>：它们可以回答你的问题，并在你要求时播放音乐！</a:t>
            </a:r>
            <a:endParaRPr sz="1900">
              <a:solidFill>
                <a:schemeClr val="dk1"/>
              </a:solidFill>
              <a:latin typeface="Rubik"/>
              <a:ea typeface="Rubik"/>
              <a:cs typeface="Rubik"/>
              <a:sym typeface="Rubik"/>
            </a:endParaRPr>
          </a:p>
          <a:p>
            <a:pPr marL="0" lvl="0" indent="0" algn="l" rtl="0">
              <a:lnSpc>
                <a:spcPct val="115000"/>
              </a:lnSpc>
              <a:spcBef>
                <a:spcPts val="1200"/>
              </a:spcBef>
              <a:spcAft>
                <a:spcPts val="0"/>
              </a:spcAft>
              <a:buNone/>
            </a:pPr>
            <a:r>
              <a:rPr lang="en-GB" sz="1900" b="1">
                <a:solidFill>
                  <a:schemeClr val="dk1"/>
                </a:solidFill>
                <a:latin typeface="Rubik"/>
                <a:ea typeface="Rubik"/>
                <a:cs typeface="Rubik"/>
                <a:sym typeface="Rubik"/>
              </a:rPr>
              <a:t>推荐应用</a:t>
            </a:r>
            <a:r>
              <a:rPr lang="en-GB" sz="1900">
                <a:solidFill>
                  <a:schemeClr val="dk1"/>
                </a:solidFill>
                <a:latin typeface="Rubik"/>
                <a:ea typeface="Rubik"/>
                <a:cs typeface="Rubik"/>
                <a:sym typeface="Rubik"/>
              </a:rPr>
              <a:t>：这些应用根据你之前观看或听过的内容，推荐你可能喜欢的电影或歌曲。</a:t>
            </a:r>
            <a:endParaRPr sz="1900">
              <a:solidFill>
                <a:schemeClr val="dk1"/>
              </a:solidFill>
              <a:latin typeface="Rubik"/>
              <a:ea typeface="Rubik"/>
              <a:cs typeface="Rubik"/>
              <a:sym typeface="Rubik"/>
            </a:endParaRPr>
          </a:p>
          <a:p>
            <a:pPr marL="457200" lvl="0" indent="0" algn="l" rtl="0">
              <a:lnSpc>
                <a:spcPct val="115000"/>
              </a:lnSpc>
              <a:spcBef>
                <a:spcPts val="1200"/>
              </a:spcBef>
              <a:spcAft>
                <a:spcPts val="1200"/>
              </a:spcAft>
              <a:buClr>
                <a:schemeClr val="dk1"/>
              </a:buClr>
              <a:buSzPts val="1100"/>
              <a:buFont typeface="Arial" panose="020B0604020202020204"/>
              <a:buNone/>
            </a:pPr>
            <a:endParaRPr sz="2400" b="1">
              <a:solidFill>
                <a:schemeClr val="dk2"/>
              </a:solidFill>
              <a:latin typeface="Abel" panose="02000506030000020004"/>
              <a:ea typeface="Abel" panose="02000506030000020004"/>
              <a:cs typeface="Abel" panose="02000506030000020004"/>
              <a:sym typeface="Abel" panose="02000506030000020004"/>
            </a:endParaRPr>
          </a:p>
        </p:txBody>
      </p:sp>
      <p:sp>
        <p:nvSpPr>
          <p:cNvPr id="466" name="Google Shape;466;p56"/>
          <p:cNvSpPr txBox="1"/>
          <p:nvPr/>
        </p:nvSpPr>
        <p:spPr>
          <a:xfrm>
            <a:off x="5856350" y="730500"/>
            <a:ext cx="3237600" cy="368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3115" b="1" i="1">
                <a:solidFill>
                  <a:srgbClr val="EF4523"/>
                </a:solidFill>
                <a:latin typeface="Abel" panose="02000506030000020004"/>
                <a:ea typeface="Abel" panose="02000506030000020004"/>
                <a:cs typeface="Abel" panose="02000506030000020004"/>
                <a:sym typeface="Abel" panose="02000506030000020004"/>
              </a:rPr>
              <a:t>非人工智能工具</a:t>
            </a:r>
            <a:endParaRPr sz="3115" b="1" i="1">
              <a:solidFill>
                <a:srgbClr val="EF4523"/>
              </a:solidFill>
              <a:latin typeface="Abel" panose="02000506030000020004"/>
              <a:ea typeface="Abel" panose="02000506030000020004"/>
              <a:cs typeface="Abel" panose="02000506030000020004"/>
              <a:sym typeface="Abel" panose="02000506030000020004"/>
            </a:endParaRPr>
          </a:p>
          <a:p>
            <a:pPr marL="0" lvl="0" indent="0" algn="l" rtl="0">
              <a:lnSpc>
                <a:spcPct val="115000"/>
              </a:lnSpc>
              <a:spcBef>
                <a:spcPts val="1200"/>
              </a:spcBef>
              <a:spcAft>
                <a:spcPts val="1200"/>
              </a:spcAft>
              <a:buClr>
                <a:schemeClr val="dk1"/>
              </a:buClr>
              <a:buSzPts val="1100"/>
              <a:buFont typeface="Arial" panose="020B0604020202020204"/>
              <a:buNone/>
            </a:pPr>
            <a:endParaRPr sz="1815">
              <a:solidFill>
                <a:schemeClr val="dk2"/>
              </a:solidFill>
              <a:latin typeface="Abel" panose="02000506030000020004"/>
              <a:ea typeface="Abel" panose="02000506030000020004"/>
              <a:cs typeface="Abel" panose="02000506030000020004"/>
              <a:sym typeface="Abel" panose="02000506030000020004"/>
            </a:endParaRPr>
          </a:p>
        </p:txBody>
      </p:sp>
      <p:sp>
        <p:nvSpPr>
          <p:cNvPr id="467" name="Google Shape;467;p56"/>
          <p:cNvSpPr txBox="1"/>
          <p:nvPr/>
        </p:nvSpPr>
        <p:spPr>
          <a:xfrm>
            <a:off x="4809900" y="4116875"/>
            <a:ext cx="4147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i="1">
              <a:solidFill>
                <a:schemeClr val="dk1"/>
              </a:solidFill>
            </a:endParaRPr>
          </a:p>
        </p:txBody>
      </p:sp>
      <p:pic>
        <p:nvPicPr>
          <p:cNvPr id="468" name="Google Shape;468;p56"/>
          <p:cNvPicPr preferRelativeResize="0"/>
          <p:nvPr/>
        </p:nvPicPr>
        <p:blipFill>
          <a:blip r:embed="rId1"/>
          <a:stretch>
            <a:fillRect/>
          </a:stretch>
        </p:blipFill>
        <p:spPr>
          <a:xfrm>
            <a:off x="1526850" y="4216199"/>
            <a:ext cx="740900" cy="740900"/>
          </a:xfrm>
          <a:prstGeom prst="rect">
            <a:avLst/>
          </a:prstGeom>
          <a:noFill/>
          <a:ln>
            <a:noFill/>
          </a:ln>
        </p:spPr>
      </p:pic>
      <p:sp>
        <p:nvSpPr>
          <p:cNvPr id="469" name="Google Shape;469;p56"/>
          <p:cNvSpPr txBox="1"/>
          <p:nvPr/>
        </p:nvSpPr>
        <p:spPr>
          <a:xfrm>
            <a:off x="5415000" y="1504150"/>
            <a:ext cx="33606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solidFill/>
                <a:latin typeface="Rubik"/>
                <a:ea typeface="Rubik"/>
                <a:cs typeface="Rubik"/>
                <a:sym typeface="Rubik"/>
              </a:rPr>
              <a:t>计算器：</a:t>
            </a:r>
            <a:r>
              <a:rPr lang="en-GB" sz="2100">
                <a:solidFill/>
                <a:latin typeface="Rubik"/>
                <a:ea typeface="Rubik"/>
                <a:cs typeface="Rubik"/>
                <a:sym typeface="Rubik"/>
              </a:rPr>
              <a:t>想象一下，当你输入“5 + 5”时，计算器返回“10”</a:t>
            </a:r>
            <a:endParaRPr sz="2100">
              <a:latin typeface="Rubik"/>
              <a:ea typeface="Rubik"/>
              <a:cs typeface="Rubik"/>
              <a:sym typeface="Rubik"/>
            </a:endParaRPr>
          </a:p>
          <a:p>
            <a:pPr marL="0" lvl="0" indent="0" algn="l" rtl="0">
              <a:spcBef>
                <a:spcPts val="0"/>
              </a:spcBef>
              <a:spcAft>
                <a:spcPts val="0"/>
              </a:spcAft>
              <a:buNone/>
            </a:pPr>
            <a:endParaRPr sz="2100" b="1">
              <a:latin typeface="Rubik"/>
              <a:ea typeface="Rubik"/>
              <a:cs typeface="Rubik"/>
              <a:sym typeface="Rubik"/>
            </a:endParaRPr>
          </a:p>
          <a:p>
            <a:pPr marL="0" lvl="0" indent="0" algn="l" rtl="0">
              <a:spcBef>
                <a:spcPts val="0"/>
              </a:spcBef>
              <a:spcAft>
                <a:spcPts val="0"/>
              </a:spcAft>
              <a:buNone/>
            </a:pPr>
            <a:r>
              <a:rPr lang="en-GB" sz="2100" b="1">
                <a:solidFill/>
                <a:latin typeface="Rubik"/>
                <a:ea typeface="Rubik"/>
                <a:cs typeface="Rubik"/>
                <a:sym typeface="Rubik"/>
              </a:rPr>
              <a:t>拼写检查器：</a:t>
            </a:r>
            <a:r>
              <a:rPr lang="en-GB" sz="2100">
                <a:solidFill/>
                <a:latin typeface="Rubik"/>
                <a:ea typeface="Rubik"/>
                <a:cs typeface="Rubik"/>
                <a:sym typeface="Rubik"/>
              </a:rPr>
              <a:t>一个基本的拼写检查器，基于字典识别拼写错误的单词。</a:t>
            </a:r>
            <a:endParaRPr sz="2100">
              <a:latin typeface="Rubik"/>
              <a:ea typeface="Rubik"/>
              <a:cs typeface="Rubik"/>
              <a:sym typeface="Rubik"/>
            </a:endParaRPr>
          </a:p>
        </p:txBody>
      </p:sp>
      <p:pic>
        <p:nvPicPr>
          <p:cNvPr id="470" name="Google Shape;470;p56"/>
          <p:cNvPicPr preferRelativeResize="0"/>
          <p:nvPr/>
        </p:nvPicPr>
        <p:blipFill>
          <a:blip r:embed="rId2"/>
          <a:stretch>
            <a:fillRect/>
          </a:stretch>
        </p:blipFill>
        <p:spPr>
          <a:xfrm>
            <a:off x="4722698" y="1454600"/>
            <a:ext cx="629500" cy="1357150"/>
          </a:xfrm>
          <a:prstGeom prst="rect">
            <a:avLst/>
          </a:prstGeom>
          <a:noFill/>
          <a:ln>
            <a:noFill/>
          </a:ln>
        </p:spPr>
      </p:pic>
      <p:cxnSp>
        <p:nvCxnSpPr>
          <p:cNvPr id="471" name="Google Shape;471;p56"/>
          <p:cNvCxnSpPr/>
          <p:nvPr/>
        </p:nvCxnSpPr>
        <p:spPr>
          <a:xfrm>
            <a:off x="4622550" y="1041925"/>
            <a:ext cx="0" cy="4152900"/>
          </a:xfrm>
          <a:prstGeom prst="straightConnector1">
            <a:avLst/>
          </a:prstGeom>
          <a:noFill/>
          <a:ln w="28575" cap="flat" cmpd="sng">
            <a:solidFill>
              <a:srgbClr val="EF4523"/>
            </a:solidFill>
            <a:prstDash val="solid"/>
            <a:round/>
            <a:headEnd type="none" w="med" len="med"/>
            <a:tailEnd type="none" w="med" len="med"/>
          </a:ln>
        </p:spPr>
      </p:cxnSp>
      <p:pic>
        <p:nvPicPr>
          <p:cNvPr id="472" name="Google Shape;472;p56"/>
          <p:cNvPicPr preferRelativeResize="0"/>
          <p:nvPr/>
        </p:nvPicPr>
        <p:blipFill rotWithShape="1">
          <a:blip r:embed="rId3"/>
          <a:srcRect l="27188" t="49571"/>
          <a:stretch>
            <a:fillRect/>
          </a:stretch>
        </p:blipFill>
        <p:spPr>
          <a:xfrm>
            <a:off x="7572175" y="3838250"/>
            <a:ext cx="1159650" cy="1129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76" name="Shape 476"/>
        <p:cNvGrpSpPr/>
        <p:nvPr/>
      </p:nvGrpSpPr>
      <p:grpSpPr>
        <a:xfrm>
          <a:off x="0" y="0"/>
          <a:ext cx="0" cy="0"/>
          <a:chOff x="0" y="0"/>
          <a:chExt cx="0" cy="0"/>
        </a:xfrm>
      </p:grpSpPr>
      <p:sp>
        <p:nvSpPr>
          <p:cNvPr id="477" name="Google Shape;477;p57"/>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机器如何学习？</a:t>
            </a:r>
            <a:endParaRPr sz="3020" b="1">
              <a:solidFill>
                <a:srgbClr val="EF4523"/>
              </a:solidFill>
              <a:latin typeface="Bitter"/>
              <a:ea typeface="Bitter"/>
              <a:cs typeface="Bitter"/>
              <a:sym typeface="Bitter"/>
            </a:endParaRPr>
          </a:p>
        </p:txBody>
      </p:sp>
      <p:sp>
        <p:nvSpPr>
          <p:cNvPr id="478" name="Google Shape;478;p57"/>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479" name="Google Shape;479;p57"/>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480" name="Google Shape;480;p57"/>
          <p:cNvPicPr preferRelativeResize="0"/>
          <p:nvPr/>
        </p:nvPicPr>
        <p:blipFill>
          <a:blip r:embed="rId2"/>
          <a:stretch>
            <a:fillRect/>
          </a:stretch>
        </p:blipFill>
        <p:spPr>
          <a:xfrm>
            <a:off x="888716" y="1708525"/>
            <a:ext cx="7366584" cy="1877600"/>
          </a:xfrm>
          <a:prstGeom prst="rect">
            <a:avLst/>
          </a:prstGeom>
          <a:noFill/>
          <a:ln>
            <a:noFill/>
          </a:ln>
        </p:spPr>
      </p:pic>
      <p:pic>
        <p:nvPicPr>
          <p:cNvPr id="481" name="Google Shape;481;p57" title="File:Checkmark green.svg - Wikipedia"/>
          <p:cNvPicPr preferRelativeResize="0"/>
          <p:nvPr/>
        </p:nvPicPr>
        <p:blipFill>
          <a:blip r:embed="rId3"/>
          <a:stretch>
            <a:fillRect/>
          </a:stretch>
        </p:blipFill>
        <p:spPr>
          <a:xfrm>
            <a:off x="1409125" y="951964"/>
            <a:ext cx="871625" cy="756560"/>
          </a:xfrm>
          <a:prstGeom prst="rect">
            <a:avLst/>
          </a:prstGeom>
          <a:noFill/>
          <a:ln>
            <a:noFill/>
          </a:ln>
        </p:spPr>
      </p:pic>
      <p:pic>
        <p:nvPicPr>
          <p:cNvPr id="482" name="Google Shape;482;p57" title="File:Checkmark green.svg - Wikipedia"/>
          <p:cNvPicPr preferRelativeResize="0"/>
          <p:nvPr/>
        </p:nvPicPr>
        <p:blipFill>
          <a:blip r:embed="rId3"/>
          <a:stretch>
            <a:fillRect/>
          </a:stretch>
        </p:blipFill>
        <p:spPr>
          <a:xfrm>
            <a:off x="6917349" y="951962"/>
            <a:ext cx="871625" cy="756575"/>
          </a:xfrm>
          <a:prstGeom prst="rect">
            <a:avLst/>
          </a:prstGeom>
          <a:noFill/>
          <a:ln>
            <a:noFill/>
          </a:ln>
        </p:spPr>
      </p:pic>
      <p:sp>
        <p:nvSpPr>
          <p:cNvPr id="483" name="Google Shape;483;p57"/>
          <p:cNvSpPr/>
          <p:nvPr/>
        </p:nvSpPr>
        <p:spPr>
          <a:xfrm>
            <a:off x="3362900" y="1281875"/>
            <a:ext cx="2472300" cy="27309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15" name="Shape 115"/>
        <p:cNvGrpSpPr/>
        <p:nvPr/>
      </p:nvGrpSpPr>
      <p:grpSpPr>
        <a:xfrm>
          <a:off x="0" y="0"/>
          <a:ext cx="0" cy="0"/>
          <a:chOff x="0" y="0"/>
          <a:chExt cx="0" cy="0"/>
        </a:xfrm>
      </p:grpSpPr>
      <p:sp>
        <p:nvSpPr>
          <p:cNvPr id="116" name="Google Shape;116;p22"/>
          <p:cNvSpPr txBox="1"/>
          <p:nvPr>
            <p:ph type="ctrTitle"/>
          </p:nvPr>
        </p:nvSpPr>
        <p:spPr>
          <a:xfrm>
            <a:off x="311708" y="1545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4280" b="1">
                <a:solidFill>
                  <a:schemeClr val="lt1"/>
                </a:solidFill>
                <a:latin typeface="Rubik"/>
                <a:ea typeface="Rubik"/>
                <a:cs typeface="Rubik"/>
                <a:sym typeface="Rubik"/>
              </a:rPr>
              <a:t>当你看到或听到以下内容时，你会想到什么：</a:t>
            </a:r>
            <a:br>
              <a:rPr lang="en-GB" sz="4280" b="1">
                <a:solidFill>
                  <a:schemeClr val="lt1"/>
                </a:solidFill>
                <a:latin typeface="Rubik"/>
                <a:ea typeface="Rubik"/>
                <a:cs typeface="Rubik"/>
                <a:sym typeface="Rubik"/>
              </a:rPr>
            </a:br>
            <a:r>
              <a:rPr lang="en-GB" sz="4280" b="1">
                <a:solidFill>
                  <a:schemeClr val="lt1"/>
                </a:solidFill>
                <a:latin typeface="Rubik"/>
                <a:ea typeface="Rubik"/>
                <a:cs typeface="Rubik"/>
                <a:sym typeface="Rubik"/>
              </a:rPr>
              <a:t> </a:t>
            </a:r>
            <a:r>
              <a:rPr lang="en-GB" sz="4280" b="1" u="sng">
                <a:solidFill>
                  <a:schemeClr val="lt1"/>
                </a:solidFill>
                <a:latin typeface="Rubik"/>
                <a:ea typeface="Rubik"/>
                <a:cs typeface="Rubik"/>
                <a:sym typeface="Rubik"/>
              </a:rPr>
              <a:t>人工智能</a:t>
            </a:r>
            <a:r>
              <a:rPr lang="en-GB" sz="4280" b="1">
                <a:solidFill>
                  <a:schemeClr val="lt1"/>
                </a:solidFill>
                <a:latin typeface="Rubik"/>
                <a:ea typeface="Rubik"/>
                <a:cs typeface="Rubik"/>
                <a:sym typeface="Rubik"/>
              </a:rPr>
              <a:t>？</a:t>
            </a:r>
            <a:endParaRPr sz="4280" b="1">
              <a:solidFill>
                <a:schemeClr val="lt1"/>
              </a:solidFill>
              <a:latin typeface="Rubik"/>
              <a:ea typeface="Rubik"/>
              <a:cs typeface="Rubik"/>
              <a:sym typeface="Rubik"/>
            </a:endParaRPr>
          </a:p>
        </p:txBody>
      </p:sp>
      <p:sp>
        <p:nvSpPr>
          <p:cNvPr id="117" name="Google Shape;117;p22"/>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18" name="Google Shape;118;p22"/>
          <p:cNvPicPr preferRelativeResize="0"/>
          <p:nvPr/>
        </p:nvPicPr>
        <p:blipFill rotWithShape="1">
          <a:blip r:embed="rId2"/>
          <a:srcRect/>
          <a:stretch>
            <a:fillRect/>
          </a:stretch>
        </p:blipFill>
        <p:spPr>
          <a:xfrm>
            <a:off x="147614" y="4549073"/>
            <a:ext cx="440875" cy="452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487" name="Shape 487"/>
        <p:cNvGrpSpPr/>
        <p:nvPr/>
      </p:nvGrpSpPr>
      <p:grpSpPr>
        <a:xfrm>
          <a:off x="0" y="0"/>
          <a:ext cx="0" cy="0"/>
          <a:chOff x="0" y="0"/>
          <a:chExt cx="0" cy="0"/>
        </a:xfrm>
      </p:grpSpPr>
      <p:sp>
        <p:nvSpPr>
          <p:cNvPr id="488" name="Google Shape;488;p58"/>
          <p:cNvSpPr/>
          <p:nvPr/>
        </p:nvSpPr>
        <p:spPr>
          <a:xfrm>
            <a:off x="169150" y="4556250"/>
            <a:ext cx="404100" cy="4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89" name="Google Shape;489;p58"/>
          <p:cNvPicPr preferRelativeResize="0"/>
          <p:nvPr/>
        </p:nvPicPr>
        <p:blipFill rotWithShape="1">
          <a:blip r:embed="rId2"/>
          <a:srcRect/>
          <a:stretch>
            <a:fillRect/>
          </a:stretch>
        </p:blipFill>
        <p:spPr>
          <a:xfrm>
            <a:off x="147614" y="4549073"/>
            <a:ext cx="440875" cy="452750"/>
          </a:xfrm>
          <a:prstGeom prst="rect">
            <a:avLst/>
          </a:prstGeom>
          <a:noFill/>
          <a:ln>
            <a:noFill/>
          </a:ln>
        </p:spPr>
      </p:pic>
      <p:sp>
        <p:nvSpPr>
          <p:cNvPr id="490" name="Google Shape;490;p58"/>
          <p:cNvSpPr txBox="1"/>
          <p:nvPr>
            <p:ph type="ctrTitle"/>
          </p:nvPr>
        </p:nvSpPr>
        <p:spPr>
          <a:xfrm>
            <a:off x="2340000" y="1815900"/>
            <a:ext cx="4464000" cy="1511700"/>
          </a:xfrm>
          <a:prstGeom prst="rect">
            <a:avLst/>
          </a:prstGeom>
          <a:solidFill>
            <a:srgbClr val="EF4523"/>
          </a:solidFill>
        </p:spPr>
        <p:txBody>
          <a:bodyPr spcFirstLastPara="1" wrap="square" lIns="91425" tIns="91425" rIns="91425" bIns="91425" anchor="ctr" anchorCtr="0">
            <a:normAutofit fontScale="90000"/>
          </a:bodyPr>
          <a:lstStyle/>
          <a:p>
            <a:pPr marL="0" lvl="0" indent="0" algn="ctr" rtl="0">
              <a:lnSpc>
                <a:spcPct val="115000"/>
              </a:lnSpc>
              <a:spcBef>
                <a:spcPts val="0"/>
              </a:spcBef>
              <a:spcAft>
                <a:spcPts val="1200"/>
              </a:spcAft>
              <a:buNone/>
            </a:pPr>
            <a:r>
              <a:rPr lang="en-GB" sz="4500" b="1">
                <a:solidFill>
                  <a:schemeClr val="lt1"/>
                </a:solidFill>
                <a:latin typeface="Bitter"/>
                <a:ea typeface="Bitter"/>
                <a:cs typeface="Bitter"/>
                <a:sym typeface="Bitter"/>
              </a:rPr>
              <a:t>第三课：什么是算法？</a:t>
            </a:r>
            <a:endParaRPr sz="4500" b="1">
              <a:solidFill>
                <a:schemeClr val="lt1"/>
              </a:solidFill>
              <a:latin typeface="Bitter"/>
              <a:ea typeface="Bitter"/>
              <a:cs typeface="Bitter"/>
              <a:sym typeface="Bitter"/>
            </a:endParaRPr>
          </a:p>
        </p:txBody>
      </p:sp>
      <p:sp>
        <p:nvSpPr>
          <p:cNvPr id="491" name="Google Shape;491;p58"/>
          <p:cNvSpPr txBox="1"/>
          <p:nvPr>
            <p:ph type="sldNum" idx="12"/>
          </p:nvPr>
        </p:nvSpPr>
        <p:spPr>
          <a:xfrm>
            <a:off x="7818925" y="4578650"/>
            <a:ext cx="1211700" cy="393600"/>
          </a:xfrm>
          <a:prstGeom prst="rect">
            <a:avLst/>
          </a:prstGeom>
          <a:solidFill>
            <a:srgbClr val="EF4523"/>
          </a:solidFill>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chemeClr val="lt1"/>
                </a:solidFill>
                <a:latin typeface="Bitter"/>
                <a:ea typeface="Bitter"/>
                <a:cs typeface="Bitter"/>
                <a:sym typeface="Bitter"/>
              </a:rPr>
              <a:t>dayofai.org | </a:t>
            </a:r>
            <a:fld id="{00000000-1234-1234-1234-123412341234}" type="slidenum">
              <a:rPr lang="en-GB" sz="1200" b="1">
                <a:solidFill>
                  <a:schemeClr val="lt1"/>
                </a:solidFill>
                <a:latin typeface="Bitter"/>
                <a:ea typeface="Bitter"/>
                <a:cs typeface="Bitter"/>
                <a:sym typeface="Bitter"/>
              </a:rPr>
            </a:fld>
            <a:endParaRPr sz="1200" b="1">
              <a:solidFill>
                <a:schemeClr val="lt1"/>
              </a:solidFill>
              <a:latin typeface="Bitter"/>
              <a:ea typeface="Bitter"/>
              <a:cs typeface="Bitter"/>
              <a:sym typeface="Bit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495" name="Shape 495"/>
        <p:cNvGrpSpPr/>
        <p:nvPr/>
      </p:nvGrpSpPr>
      <p:grpSpPr>
        <a:xfrm>
          <a:off x="0" y="0"/>
          <a:ext cx="0" cy="0"/>
          <a:chOff x="0" y="0"/>
          <a:chExt cx="0" cy="0"/>
        </a:xfrm>
      </p:grpSpPr>
      <p:sp>
        <p:nvSpPr>
          <p:cNvPr id="496" name="Google Shape;496;p59"/>
          <p:cNvSpPr txBox="1"/>
          <p:nvPr>
            <p:ph type="ctrTitle"/>
          </p:nvPr>
        </p:nvSpPr>
        <p:spPr>
          <a:xfrm>
            <a:off x="2536500" y="111500"/>
            <a:ext cx="6135000" cy="10221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4500" b="1">
                <a:solidFill>
                  <a:schemeClr val="lt1"/>
                </a:solidFill>
                <a:latin typeface="Bitter"/>
                <a:ea typeface="Bitter"/>
                <a:cs typeface="Bitter"/>
                <a:sym typeface="Bitter"/>
              </a:rPr>
              <a:t>什么是算法？</a:t>
            </a:r>
            <a:endParaRPr b="1">
              <a:solidFill>
                <a:schemeClr val="lt1"/>
              </a:solidFill>
              <a:latin typeface="Bitter"/>
              <a:ea typeface="Bitter"/>
              <a:cs typeface="Bitter"/>
              <a:sym typeface="Bitter"/>
            </a:endParaRPr>
          </a:p>
        </p:txBody>
      </p:sp>
      <p:sp>
        <p:nvSpPr>
          <p:cNvPr id="497" name="Google Shape;497;p59"/>
          <p:cNvSpPr txBox="1"/>
          <p:nvPr>
            <p:ph type="subTitle" idx="1"/>
          </p:nvPr>
        </p:nvSpPr>
        <p:spPr>
          <a:xfrm>
            <a:off x="593399" y="1858150"/>
            <a:ext cx="7859100" cy="792600"/>
          </a:xfrm>
          <a:prstGeom prst="rect">
            <a:avLst/>
          </a:prstGeom>
        </p:spPr>
        <p:txBody>
          <a:bodyPr spcFirstLastPara="1" wrap="square" lIns="91425" tIns="91425" rIns="91425" bIns="91425" anchor="t" anchorCtr="0">
            <a:noAutofit/>
          </a:bodyPr>
          <a:lstStyle/>
          <a:p>
            <a:pPr marL="457200" lvl="0" indent="-368300" algn="l" rtl="0">
              <a:lnSpc>
                <a:spcPct val="95000"/>
              </a:lnSpc>
              <a:spcBef>
                <a:spcPts val="0"/>
              </a:spcBef>
              <a:spcAft>
                <a:spcPts val="0"/>
              </a:spcAft>
              <a:buClr>
                <a:schemeClr val="lt1"/>
              </a:buClr>
              <a:buSzPts val="2200"/>
              <a:buFont typeface="Bitter"/>
              <a:buChar char="●"/>
            </a:pPr>
            <a:r>
              <a:rPr lang="en-GB" sz="2200">
                <a:solidFill>
                  <a:schemeClr val="lt1"/>
                </a:solidFill>
                <a:latin typeface="Bitter"/>
                <a:ea typeface="Bitter"/>
                <a:cs typeface="Bitter"/>
                <a:sym typeface="Bitter"/>
              </a:rPr>
              <a:t>在本课中，我们将学习什么是算法，并编写自己的算法。</a:t>
            </a:r>
            <a:endParaRPr sz="2200">
              <a:solidFill>
                <a:schemeClr val="lt1"/>
              </a:solidFill>
              <a:latin typeface="Bitter"/>
              <a:ea typeface="Bitter"/>
              <a:cs typeface="Bitter"/>
              <a:sym typeface="Bitter"/>
            </a:endParaRPr>
          </a:p>
        </p:txBody>
      </p:sp>
      <p:pic>
        <p:nvPicPr>
          <p:cNvPr id="498" name="Google Shape;498;p59"/>
          <p:cNvPicPr preferRelativeResize="0"/>
          <p:nvPr/>
        </p:nvPicPr>
        <p:blipFill rotWithShape="1">
          <a:blip r:embed="rId2"/>
          <a:srcRect l="29" r="29"/>
          <a:stretch>
            <a:fillRect/>
          </a:stretch>
        </p:blipFill>
        <p:spPr>
          <a:xfrm>
            <a:off x="417400" y="399575"/>
            <a:ext cx="1133075" cy="1162524"/>
          </a:xfrm>
          <a:prstGeom prst="rect">
            <a:avLst/>
          </a:prstGeom>
          <a:noFill/>
          <a:ln>
            <a:noFill/>
          </a:ln>
        </p:spPr>
      </p:pic>
      <p:sp>
        <p:nvSpPr>
          <p:cNvPr id="499" name="Google Shape;499;p59"/>
          <p:cNvSpPr txBox="1"/>
          <p:nvPr/>
        </p:nvSpPr>
        <p:spPr>
          <a:xfrm>
            <a:off x="7586725" y="4555238"/>
            <a:ext cx="12405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solidFill>
                  <a:schemeClr val="lt1"/>
                </a:solidFill>
                <a:latin typeface="Bitter"/>
                <a:ea typeface="Bitter"/>
                <a:cs typeface="Bitter"/>
                <a:sym typeface="Bitter"/>
              </a:rPr>
              <a:t>dayofai.org</a:t>
            </a:r>
            <a:endParaRPr>
              <a:solidFill>
                <a:schemeClr val="lt1"/>
              </a:solidFill>
              <a:latin typeface="Bitter"/>
              <a:ea typeface="Bitter"/>
              <a:cs typeface="Bitter"/>
              <a:sym typeface="Bit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sp>
        <p:nvSpPr>
          <p:cNvPr id="504" name="Google Shape;504;p60"/>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505" name="Google Shape;505;p60"/>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506" name="Google Shape;506;p60"/>
          <p:cNvSpPr txBox="1"/>
          <p:nvPr/>
        </p:nvSpPr>
        <p:spPr>
          <a:xfrm>
            <a:off x="676275" y="1030300"/>
            <a:ext cx="3981600" cy="34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Rubik"/>
              <a:ea typeface="Rubik"/>
              <a:cs typeface="Rubik"/>
              <a:sym typeface="Rubik"/>
            </a:endParaRPr>
          </a:p>
          <a:p>
            <a:pPr marL="0" lvl="0" indent="0" algn="l" rtl="0">
              <a:spcBef>
                <a:spcPts val="0"/>
              </a:spcBef>
              <a:spcAft>
                <a:spcPts val="0"/>
              </a:spcAft>
              <a:buNone/>
            </a:pPr>
            <a:r>
              <a:rPr lang="en-GB" sz="2800">
                <a:solidFill>
                  <a:schemeClr val="dk1"/>
                </a:solidFill>
                <a:latin typeface="Rubik"/>
                <a:ea typeface="Rubik"/>
                <a:cs typeface="Rubik"/>
                <a:sym typeface="Rubik"/>
              </a:rPr>
              <a:t>当你听到“</a:t>
            </a:r>
            <a:r>
              <a:rPr lang="en-GB" sz="2800" b="1">
                <a:solidFill>
                  <a:schemeClr val="dk1"/>
                </a:solidFill>
                <a:latin typeface="Rubik"/>
                <a:ea typeface="Rubik"/>
                <a:cs typeface="Rubik"/>
                <a:sym typeface="Rubik"/>
              </a:rPr>
              <a:t>算法</a:t>
            </a:r>
            <a:r>
              <a:rPr lang="en-GB" sz="2800">
                <a:solidFill>
                  <a:schemeClr val="dk1"/>
                </a:solidFill>
                <a:latin typeface="Rubik"/>
                <a:ea typeface="Rubik"/>
                <a:cs typeface="Rubik"/>
                <a:sym typeface="Rubik"/>
              </a:rPr>
              <a:t>”这个词时，你会想到什么？</a:t>
            </a:r>
            <a:endParaRPr sz="2800">
              <a:solidFill>
                <a:schemeClr val="dk1"/>
              </a:solidFill>
              <a:latin typeface="Rubik"/>
              <a:ea typeface="Rubik"/>
              <a:cs typeface="Rubik"/>
              <a:sym typeface="Rubik"/>
            </a:endParaRPr>
          </a:p>
        </p:txBody>
      </p:sp>
      <p:pic>
        <p:nvPicPr>
          <p:cNvPr id="507" name="Google Shape;507;p60"/>
          <p:cNvPicPr preferRelativeResize="0"/>
          <p:nvPr/>
        </p:nvPicPr>
        <p:blipFill rotWithShape="1">
          <a:blip r:embed="rId2"/>
          <a:srcRect t="13463" b="28652"/>
          <a:stretch>
            <a:fillRect/>
          </a:stretch>
        </p:blipFill>
        <p:spPr>
          <a:xfrm>
            <a:off x="4530917" y="754413"/>
            <a:ext cx="4184934" cy="3634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11" name="Shape 511"/>
        <p:cNvGrpSpPr/>
        <p:nvPr/>
      </p:nvGrpSpPr>
      <p:grpSpPr>
        <a:xfrm>
          <a:off x="0" y="0"/>
          <a:ext cx="0" cy="0"/>
          <a:chOff x="0" y="0"/>
          <a:chExt cx="0" cy="0"/>
        </a:xfrm>
      </p:grpSpPr>
      <p:sp>
        <p:nvSpPr>
          <p:cNvPr id="512" name="Google Shape;512;p61"/>
          <p:cNvSpPr txBox="1"/>
          <p:nvPr>
            <p:ph type="ctrTitle"/>
          </p:nvPr>
        </p:nvSpPr>
        <p:spPr>
          <a:xfrm>
            <a:off x="495300" y="803775"/>
            <a:ext cx="5105400" cy="331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1100"/>
              <a:buNone/>
            </a:pPr>
            <a:endParaRPr sz="3680" b="1">
              <a:solidFill>
                <a:schemeClr val="lt1"/>
              </a:solidFill>
              <a:latin typeface="Rubik"/>
              <a:ea typeface="Rubik"/>
              <a:cs typeface="Rubik"/>
              <a:sym typeface="Rubik"/>
            </a:endParaRPr>
          </a:p>
          <a:p>
            <a:pPr marL="0" lvl="0" indent="0" algn="ctr" rtl="0">
              <a:spcBef>
                <a:spcPts val="0"/>
              </a:spcBef>
              <a:spcAft>
                <a:spcPts val="0"/>
              </a:spcAft>
              <a:buSzPts val="1100"/>
              <a:buNone/>
            </a:pPr>
            <a:endParaRPr sz="3680" b="1">
              <a:solidFill>
                <a:schemeClr val="lt1"/>
              </a:solidFill>
              <a:latin typeface="Rubik"/>
              <a:ea typeface="Rubik"/>
              <a:cs typeface="Rubik"/>
              <a:sym typeface="Rubik"/>
            </a:endParaRPr>
          </a:p>
          <a:p>
            <a:pPr marL="0" lvl="0" indent="0" algn="ctr" rtl="0">
              <a:spcBef>
                <a:spcPts val="0"/>
              </a:spcBef>
              <a:spcAft>
                <a:spcPts val="0"/>
              </a:spcAft>
              <a:buSzPts val="1100"/>
              <a:buNone/>
            </a:pPr>
            <a:endParaRPr sz="3680" b="1">
              <a:solidFill>
                <a:schemeClr val="lt1"/>
              </a:solidFill>
              <a:latin typeface="Rubik"/>
              <a:ea typeface="Rubik"/>
              <a:cs typeface="Rubik"/>
              <a:sym typeface="Rubik"/>
            </a:endParaRPr>
          </a:p>
          <a:p>
            <a:pPr marL="0" lvl="0" indent="0" algn="ctr" rtl="0">
              <a:spcBef>
                <a:spcPts val="0"/>
              </a:spcBef>
              <a:spcAft>
                <a:spcPts val="0"/>
              </a:spcAft>
              <a:buSzPts val="1100"/>
              <a:buNone/>
            </a:pPr>
            <a:r>
              <a:rPr lang="en-GB" sz="3680" b="1">
                <a:solidFill>
                  <a:schemeClr val="lt1"/>
                </a:solidFill>
                <a:latin typeface="Rubik"/>
                <a:ea typeface="Rubik"/>
                <a:cs typeface="Rubik"/>
                <a:sym typeface="Rubik"/>
              </a:rPr>
              <a:t>算法</a:t>
            </a:r>
            <a:endParaRPr sz="3680" b="1">
              <a:solidFill>
                <a:schemeClr val="lt1"/>
              </a:solidFill>
              <a:latin typeface="Rubik"/>
              <a:ea typeface="Rubik"/>
              <a:cs typeface="Rubik"/>
              <a:sym typeface="Rubik"/>
            </a:endParaRPr>
          </a:p>
          <a:p>
            <a:pPr marL="0" lvl="0" indent="0" algn="ctr" rtl="0">
              <a:spcBef>
                <a:spcPts val="0"/>
              </a:spcBef>
              <a:spcAft>
                <a:spcPts val="0"/>
              </a:spcAft>
              <a:buSzPts val="1100"/>
              <a:buNone/>
            </a:pPr>
            <a:endParaRPr sz="3680" b="1">
              <a:solidFill>
                <a:schemeClr val="lt1"/>
              </a:solidFill>
              <a:latin typeface="Rubik"/>
              <a:ea typeface="Rubik"/>
              <a:cs typeface="Rubik"/>
              <a:sym typeface="Rubik"/>
            </a:endParaRPr>
          </a:p>
          <a:p>
            <a:pPr marL="0" lvl="0" indent="0" algn="ctr" rtl="0">
              <a:spcBef>
                <a:spcPts val="0"/>
              </a:spcBef>
              <a:spcAft>
                <a:spcPts val="0"/>
              </a:spcAft>
              <a:buSzPts val="1100"/>
              <a:buNone/>
            </a:pPr>
            <a:r>
              <a:rPr lang="en-GB" sz="3000">
                <a:solidFill>
                  <a:schemeClr val="lt1"/>
                </a:solidFill>
                <a:latin typeface="Rubik"/>
                <a:ea typeface="Rubik"/>
                <a:cs typeface="Rubik"/>
                <a:sym typeface="Rubik"/>
              </a:rPr>
              <a:t>一系列步骤或规则，用于解决问题或实现特定目标</a:t>
            </a:r>
            <a:endParaRPr sz="3000">
              <a:solidFill>
                <a:schemeClr val="lt1"/>
              </a:solidFill>
              <a:latin typeface="Rubik"/>
              <a:ea typeface="Rubik"/>
              <a:cs typeface="Rubik"/>
              <a:sym typeface="Rubik"/>
            </a:endParaRPr>
          </a:p>
        </p:txBody>
      </p:sp>
      <p:pic>
        <p:nvPicPr>
          <p:cNvPr id="513" name="Google Shape;513;p61"/>
          <p:cNvPicPr preferRelativeResize="0"/>
          <p:nvPr/>
        </p:nvPicPr>
        <p:blipFill rotWithShape="1">
          <a:blip r:embed="rId2"/>
          <a:srcRect/>
          <a:stretch>
            <a:fillRect/>
          </a:stretch>
        </p:blipFill>
        <p:spPr>
          <a:xfrm>
            <a:off x="166664" y="4320473"/>
            <a:ext cx="440875" cy="452750"/>
          </a:xfrm>
          <a:prstGeom prst="rect">
            <a:avLst/>
          </a:prstGeom>
          <a:noFill/>
          <a:ln>
            <a:noFill/>
          </a:ln>
        </p:spPr>
      </p:pic>
      <p:sp>
        <p:nvSpPr>
          <p:cNvPr id="514" name="Google Shape;514;p61"/>
          <p:cNvSpPr txBox="1"/>
          <p:nvPr/>
        </p:nvSpPr>
        <p:spPr>
          <a:xfrm>
            <a:off x="6672372" y="4578638"/>
            <a:ext cx="23583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FFFFFF"/>
                </a:solidFill>
                <a:latin typeface="Bitter"/>
                <a:ea typeface="Bitter"/>
                <a:cs typeface="Bitter"/>
                <a:sym typeface="Bitter"/>
              </a:rPr>
              <a:t>dayofai.org | </a:t>
            </a:r>
            <a:fld id="{00000000-1234-1234-1234-123412341234}" type="slidenum">
              <a:rPr lang="en-GB" sz="1200" b="1">
                <a:solidFill>
                  <a:srgbClr val="FFFFFF"/>
                </a:solidFill>
                <a:latin typeface="Bitter"/>
                <a:ea typeface="Bitter"/>
                <a:cs typeface="Bitter"/>
                <a:sym typeface="Bitter"/>
              </a:rPr>
            </a:fld>
            <a:endParaRPr sz="1200" b="1">
              <a:solidFill>
                <a:srgbClr val="FFFFFF"/>
              </a:solidFill>
              <a:latin typeface="Bitter"/>
              <a:ea typeface="Bitter"/>
              <a:cs typeface="Bitter"/>
              <a:sym typeface="Bitter"/>
            </a:endParaRPr>
          </a:p>
        </p:txBody>
      </p:sp>
      <p:pic>
        <p:nvPicPr>
          <p:cNvPr id="515" name="Google Shape;515;p61"/>
          <p:cNvPicPr preferRelativeResize="0"/>
          <p:nvPr/>
        </p:nvPicPr>
        <p:blipFill rotWithShape="1">
          <a:blip r:embed="rId3"/>
          <a:srcRect t="13463" b="28652"/>
          <a:stretch>
            <a:fillRect/>
          </a:stretch>
        </p:blipFill>
        <p:spPr>
          <a:xfrm>
            <a:off x="4530917" y="754413"/>
            <a:ext cx="4184934" cy="3634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519" name="Shape 519"/>
        <p:cNvGrpSpPr/>
        <p:nvPr/>
      </p:nvGrpSpPr>
      <p:grpSpPr>
        <a:xfrm>
          <a:off x="0" y="0"/>
          <a:ext cx="0" cy="0"/>
          <a:chOff x="0" y="0"/>
          <a:chExt cx="0" cy="0"/>
        </a:xfrm>
      </p:grpSpPr>
      <p:sp>
        <p:nvSpPr>
          <p:cNvPr id="520" name="Google Shape;520;p62"/>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1100"/>
              <a:buNone/>
            </a:pPr>
            <a:r>
              <a:rPr lang="en-GB" sz="3020" b="1">
                <a:solidFill>
                  <a:srgbClr val="EF4523"/>
                </a:solidFill>
                <a:latin typeface="Bitter"/>
                <a:ea typeface="Bitter"/>
                <a:cs typeface="Bitter"/>
                <a:sym typeface="Bitter"/>
              </a:rPr>
              <a:t>算法的三个主要部分</a:t>
            </a:r>
            <a:r>
              <a:rPr lang="en-GB" sz="3020" b="1">
                <a:solidFill>
                  <a:srgbClr val="EF4523"/>
                </a:solidFill>
                <a:latin typeface="Bitter"/>
                <a:ea typeface="Bitter"/>
                <a:cs typeface="Bitter"/>
                <a:sym typeface="Bitter"/>
              </a:rPr>
              <a:t>Algorithm</a:t>
            </a:r>
            <a:endParaRPr sz="3020" b="1">
              <a:solidFill>
                <a:srgbClr val="EF4523"/>
              </a:solidFill>
              <a:latin typeface="Bitter"/>
              <a:ea typeface="Bitter"/>
              <a:cs typeface="Bitter"/>
              <a:sym typeface="Bitter"/>
            </a:endParaRPr>
          </a:p>
        </p:txBody>
      </p:sp>
      <p:sp>
        <p:nvSpPr>
          <p:cNvPr id="521" name="Google Shape;521;p62"/>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522" name="Google Shape;522;p62"/>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523" name="Google Shape;523;p62"/>
          <p:cNvPicPr preferRelativeResize="0"/>
          <p:nvPr/>
        </p:nvPicPr>
        <p:blipFill>
          <a:blip r:embed="rId2"/>
          <a:stretch>
            <a:fillRect/>
          </a:stretch>
        </p:blipFill>
        <p:spPr>
          <a:xfrm>
            <a:off x="744750" y="1515426"/>
            <a:ext cx="7654502" cy="1951000"/>
          </a:xfrm>
          <a:prstGeom prst="rect">
            <a:avLst/>
          </a:prstGeom>
          <a:noFill/>
          <a:ln>
            <a:noFill/>
          </a:ln>
        </p:spPr>
      </p:pic>
      <p:sp>
        <p:nvSpPr>
          <p:cNvPr id="524" name="Google Shape;524;p62"/>
          <p:cNvSpPr txBox="1"/>
          <p:nvPr/>
        </p:nvSpPr>
        <p:spPr>
          <a:xfrm>
            <a:off x="1313225" y="3903225"/>
            <a:ext cx="6104100" cy="8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525" name="Google Shape;525;p62"/>
          <p:cNvSpPr txBox="1"/>
          <p:nvPr/>
        </p:nvSpPr>
        <p:spPr>
          <a:xfrm>
            <a:off x="3837450" y="3624675"/>
            <a:ext cx="19443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“过程”</a:t>
            </a:r>
            <a:endParaRPr sz="1800">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529" name="Shape 529"/>
        <p:cNvGrpSpPr/>
        <p:nvPr/>
      </p:nvGrpSpPr>
      <p:grpSpPr>
        <a:xfrm>
          <a:off x="0" y="0"/>
          <a:ext cx="0" cy="0"/>
          <a:chOff x="0" y="0"/>
          <a:chExt cx="0" cy="0"/>
        </a:xfrm>
      </p:grpSpPr>
      <p:sp>
        <p:nvSpPr>
          <p:cNvPr id="530" name="Google Shape;530;p63"/>
          <p:cNvSpPr txBox="1"/>
          <p:nvPr>
            <p:ph type="title"/>
          </p:nvPr>
        </p:nvSpPr>
        <p:spPr>
          <a:xfrm>
            <a:off x="1366825" y="362375"/>
            <a:ext cx="726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示例：制作</a:t>
            </a:r>
            <a:r>
              <a:rPr lang="en-GB" sz="3020" b="1">
                <a:solidFill>
                  <a:srgbClr val="EF4523"/>
                </a:solidFill>
                <a:latin typeface="Bitter"/>
                <a:ea typeface="Bitter"/>
                <a:cs typeface="Bitter"/>
                <a:sym typeface="Bitter"/>
              </a:rPr>
              <a:t>蛋糕</a:t>
            </a:r>
            <a:endParaRPr sz="3020" b="1">
              <a:solidFill>
                <a:srgbClr val="EF4523"/>
              </a:solidFill>
              <a:latin typeface="Bitter"/>
              <a:ea typeface="Bitter"/>
              <a:cs typeface="Bitter"/>
              <a:sym typeface="Bitter"/>
            </a:endParaRPr>
          </a:p>
        </p:txBody>
      </p:sp>
      <p:sp>
        <p:nvSpPr>
          <p:cNvPr id="531" name="Google Shape;531;p63"/>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532" name="Google Shape;532;p63"/>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533" name="Google Shape;533;p63"/>
          <p:cNvPicPr preferRelativeResize="0"/>
          <p:nvPr/>
        </p:nvPicPr>
        <p:blipFill rotWithShape="1">
          <a:blip r:embed="rId2"/>
          <a:srcRect/>
          <a:stretch>
            <a:fillRect/>
          </a:stretch>
        </p:blipFill>
        <p:spPr>
          <a:xfrm>
            <a:off x="744750" y="1515426"/>
            <a:ext cx="7654502" cy="1951000"/>
          </a:xfrm>
          <a:prstGeom prst="rect">
            <a:avLst/>
          </a:prstGeom>
          <a:noFill/>
          <a:ln>
            <a:noFill/>
          </a:ln>
        </p:spPr>
      </p:pic>
      <p:pic>
        <p:nvPicPr>
          <p:cNvPr id="534" name="Google Shape;534;p63"/>
          <p:cNvPicPr preferRelativeResize="0"/>
          <p:nvPr/>
        </p:nvPicPr>
        <p:blipFill rotWithShape="1">
          <a:blip r:embed="rId3"/>
          <a:srcRect l="7800" r="17911"/>
          <a:stretch>
            <a:fillRect/>
          </a:stretch>
        </p:blipFill>
        <p:spPr>
          <a:xfrm>
            <a:off x="1054223" y="1878874"/>
            <a:ext cx="1364076" cy="1224100"/>
          </a:xfrm>
          <a:prstGeom prst="rect">
            <a:avLst/>
          </a:prstGeom>
          <a:noFill/>
          <a:ln>
            <a:noFill/>
          </a:ln>
        </p:spPr>
      </p:pic>
      <p:pic>
        <p:nvPicPr>
          <p:cNvPr id="535" name="Google Shape;535;p63"/>
          <p:cNvPicPr preferRelativeResize="0"/>
          <p:nvPr/>
        </p:nvPicPr>
        <p:blipFill rotWithShape="1">
          <a:blip r:embed="rId4"/>
          <a:srcRect t="13199" b="7812"/>
          <a:stretch>
            <a:fillRect/>
          </a:stretch>
        </p:blipFill>
        <p:spPr>
          <a:xfrm>
            <a:off x="6781146" y="1788863"/>
            <a:ext cx="1269728" cy="1404122"/>
          </a:xfrm>
          <a:prstGeom prst="rect">
            <a:avLst/>
          </a:prstGeom>
          <a:noFill/>
          <a:ln>
            <a:noFill/>
          </a:ln>
        </p:spPr>
      </p:pic>
      <p:sp>
        <p:nvSpPr>
          <p:cNvPr id="536" name="Google Shape;536;p63"/>
          <p:cNvSpPr txBox="1"/>
          <p:nvPr/>
        </p:nvSpPr>
        <p:spPr>
          <a:xfrm>
            <a:off x="3827675" y="1936825"/>
            <a:ext cx="1696500" cy="1108200"/>
          </a:xfrm>
          <a:prstGeom prst="rect">
            <a:avLst/>
          </a:prstGeom>
          <a:noFill/>
          <a:ln>
            <a:noFill/>
          </a:ln>
        </p:spPr>
        <p:txBody>
          <a:bodyPr spcFirstLastPara="1" wrap="square" lIns="91425" tIns="91425" rIns="91425" bIns="91425" anchor="t" anchorCtr="0">
            <a:spAutoFit/>
          </a:bodyPr>
          <a:lstStyle/>
          <a:p>
            <a:pPr marL="228600" lvl="0" indent="-120650" algn="l" rtl="0">
              <a:spcBef>
                <a:spcPts val="0"/>
              </a:spcBef>
              <a:spcAft>
                <a:spcPts val="0"/>
              </a:spcAft>
              <a:buClr>
                <a:srgbClr val="FFFFFF"/>
              </a:buClr>
              <a:buSzPts val="1000"/>
              <a:buFont typeface="Rubik"/>
              <a:buAutoNum type="arabicPeriod"/>
            </a:pPr>
            <a:r>
              <a:rPr lang="en-GB" sz="1000">
                <a:solidFill>
                  <a:srgbClr val="FFFFFF"/>
                </a:solidFill>
                <a:latin typeface="Rubik"/>
                <a:ea typeface="Rubik"/>
                <a:cs typeface="Rubik"/>
                <a:sym typeface="Rubik"/>
              </a:rPr>
              <a:t>预热烤箱</a:t>
            </a:r>
            <a:endParaRPr sz="1000">
              <a:solidFill>
                <a:srgbClr val="FFFFFF"/>
              </a:solidFill>
              <a:latin typeface="Rubik"/>
              <a:ea typeface="Rubik"/>
              <a:cs typeface="Rubik"/>
              <a:sym typeface="Rubik"/>
            </a:endParaRPr>
          </a:p>
          <a:p>
            <a:pPr marL="228600" lvl="0" indent="-120650" algn="l" rtl="0">
              <a:spcBef>
                <a:spcPts val="0"/>
              </a:spcBef>
              <a:spcAft>
                <a:spcPts val="0"/>
              </a:spcAft>
              <a:buClr>
                <a:srgbClr val="FFFFFF"/>
              </a:buClr>
              <a:buSzPts val="1000"/>
              <a:buFont typeface="Rubik"/>
              <a:buAutoNum type="arabicPeriod"/>
            </a:pPr>
            <a:r>
              <a:rPr lang="en-GB" sz="1000">
                <a:solidFill>
                  <a:srgbClr val="FFFFFF"/>
                </a:solidFill>
                <a:latin typeface="Rubik"/>
                <a:ea typeface="Rubik"/>
                <a:cs typeface="Rubik"/>
                <a:sym typeface="Rubik"/>
              </a:rPr>
              <a:t>混合干性材料</a:t>
            </a:r>
            <a:endParaRPr sz="1000">
              <a:solidFill>
                <a:srgbClr val="FFFFFF"/>
              </a:solidFill>
              <a:latin typeface="Rubik"/>
              <a:ea typeface="Rubik"/>
              <a:cs typeface="Rubik"/>
              <a:sym typeface="Rubik"/>
            </a:endParaRPr>
          </a:p>
          <a:p>
            <a:pPr marL="228600" lvl="0" indent="-120650" algn="l" rtl="0">
              <a:spcBef>
                <a:spcPts val="0"/>
              </a:spcBef>
              <a:spcAft>
                <a:spcPts val="0"/>
              </a:spcAft>
              <a:buClr>
                <a:srgbClr val="FFFFFF"/>
              </a:buClr>
              <a:buSzPts val="1000"/>
              <a:buFont typeface="Rubik"/>
              <a:buAutoNum type="arabicPeriod"/>
            </a:pPr>
            <a:r>
              <a:rPr lang="en-GB" sz="1000">
                <a:solidFill>
                  <a:srgbClr val="FFFFFF"/>
                </a:solidFill>
                <a:latin typeface="Rubik"/>
                <a:ea typeface="Rubik"/>
                <a:cs typeface="Rubik"/>
                <a:sym typeface="Rubik"/>
              </a:rPr>
              <a:t>混合湿性材料</a:t>
            </a:r>
            <a:endParaRPr sz="1000">
              <a:solidFill>
                <a:srgbClr val="FFFFFF"/>
              </a:solidFill>
              <a:latin typeface="Rubik"/>
              <a:ea typeface="Rubik"/>
              <a:cs typeface="Rubik"/>
              <a:sym typeface="Rubik"/>
            </a:endParaRPr>
          </a:p>
          <a:p>
            <a:pPr marL="228600" lvl="0" indent="-120650" algn="l" rtl="0">
              <a:spcBef>
                <a:spcPts val="0"/>
              </a:spcBef>
              <a:spcAft>
                <a:spcPts val="0"/>
              </a:spcAft>
              <a:buClr>
                <a:srgbClr val="FFFFFF"/>
              </a:buClr>
              <a:buSzPts val="1000"/>
              <a:buFont typeface="Rubik"/>
              <a:buAutoNum type="arabicPeriod"/>
            </a:pPr>
            <a:r>
              <a:rPr lang="en-GB" sz="1000">
                <a:solidFill>
                  <a:srgbClr val="FFFFFF"/>
                </a:solidFill>
                <a:latin typeface="Rubik"/>
                <a:ea typeface="Rubik"/>
                <a:cs typeface="Rubik"/>
                <a:sym typeface="Rubik"/>
              </a:rPr>
              <a:t>将湿性材料加入干性材料中混合</a:t>
            </a:r>
            <a:endParaRPr sz="1000">
              <a:solidFill>
                <a:srgbClr val="FFFFFF"/>
              </a:solidFill>
              <a:latin typeface="Rubik"/>
              <a:ea typeface="Rubik"/>
              <a:cs typeface="Rubik"/>
              <a:sym typeface="Rubik"/>
            </a:endParaRPr>
          </a:p>
          <a:p>
            <a:pPr marL="228600" lvl="0" indent="-120650" algn="l" rtl="0">
              <a:spcBef>
                <a:spcPts val="0"/>
              </a:spcBef>
              <a:spcAft>
                <a:spcPts val="0"/>
              </a:spcAft>
              <a:buClr>
                <a:srgbClr val="FFFFFF"/>
              </a:buClr>
              <a:buSzPts val="1000"/>
              <a:buFont typeface="Rubik"/>
              <a:buAutoNum type="arabicPeriod"/>
            </a:pPr>
            <a:r>
              <a:rPr lang="en-GB" sz="1000">
                <a:solidFill>
                  <a:srgbClr val="FFFFFF"/>
                </a:solidFill>
                <a:latin typeface="Rubik"/>
                <a:ea typeface="Rubik"/>
                <a:cs typeface="Rubik"/>
                <a:sym typeface="Rubik"/>
              </a:rPr>
              <a:t>放入烤箱烘烤</a:t>
            </a:r>
            <a:endParaRPr sz="1000">
              <a:solidFill>
                <a:srgbClr val="FFFFFF"/>
              </a:solidFill>
              <a:latin typeface="Rubik"/>
              <a:ea typeface="Rubik"/>
              <a:cs typeface="Rubik"/>
              <a:sym typeface="Rubik"/>
            </a:endParaRPr>
          </a:p>
        </p:txBody>
      </p:sp>
      <p:sp>
        <p:nvSpPr>
          <p:cNvPr id="537" name="Google Shape;537;p63"/>
          <p:cNvSpPr txBox="1"/>
          <p:nvPr/>
        </p:nvSpPr>
        <p:spPr>
          <a:xfrm>
            <a:off x="271450" y="3599675"/>
            <a:ext cx="2819400" cy="45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a:solidFill>
                  <a:schemeClr val="dk1"/>
                </a:solidFill>
                <a:latin typeface="Roboto" panose="02000000000000000000"/>
                <a:ea typeface="Roboto" panose="02000000000000000000"/>
                <a:cs typeface="Roboto" panose="02000000000000000000"/>
                <a:sym typeface="Roboto" panose="02000000000000000000"/>
              </a:rPr>
              <a:t>我的输入是什么？</a:t>
            </a:r>
            <a:endParaRPr sz="3100">
              <a:solidFill>
                <a:schemeClr val="dk2"/>
              </a:solidFill>
            </a:endParaRPr>
          </a:p>
        </p:txBody>
      </p:sp>
      <p:sp>
        <p:nvSpPr>
          <p:cNvPr id="538" name="Google Shape;538;p63"/>
          <p:cNvSpPr txBox="1"/>
          <p:nvPr/>
        </p:nvSpPr>
        <p:spPr>
          <a:xfrm>
            <a:off x="3342413" y="3599675"/>
            <a:ext cx="2667000" cy="130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2200">
                <a:solidFill>
                  <a:schemeClr val="dk1"/>
                </a:solidFill>
                <a:latin typeface="Roboto" panose="02000000000000000000"/>
                <a:ea typeface="Roboto" panose="02000000000000000000"/>
                <a:cs typeface="Roboto" panose="02000000000000000000"/>
                <a:sym typeface="Roboto" panose="02000000000000000000"/>
              </a:rPr>
              <a:t>制作蛋糕的步骤是什么？</a:t>
            </a:r>
            <a:endParaRPr sz="2500">
              <a:solidFill>
                <a:schemeClr val="dk1"/>
              </a:solidFill>
            </a:endParaRPr>
          </a:p>
          <a:p>
            <a:pPr marL="0" lvl="0" indent="0" algn="l" rtl="0">
              <a:lnSpc>
                <a:spcPct val="115000"/>
              </a:lnSpc>
              <a:spcBef>
                <a:spcPts val="0"/>
              </a:spcBef>
              <a:spcAft>
                <a:spcPts val="0"/>
              </a:spcAft>
              <a:buNone/>
            </a:pPr>
            <a:endParaRPr sz="2200" b="1">
              <a:solidFill>
                <a:schemeClr val="dk1"/>
              </a:solidFill>
              <a:latin typeface="Roboto" panose="02000000000000000000"/>
              <a:ea typeface="Roboto" panose="02000000000000000000"/>
              <a:cs typeface="Roboto" panose="02000000000000000000"/>
              <a:sym typeface="Roboto" panose="02000000000000000000"/>
            </a:endParaRPr>
          </a:p>
        </p:txBody>
      </p:sp>
      <p:sp>
        <p:nvSpPr>
          <p:cNvPr id="539" name="Google Shape;539;p63"/>
          <p:cNvSpPr txBox="1"/>
          <p:nvPr/>
        </p:nvSpPr>
        <p:spPr>
          <a:xfrm>
            <a:off x="6600825" y="3600450"/>
            <a:ext cx="2028600" cy="8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chemeClr val="dk1"/>
                </a:solidFill>
                <a:latin typeface="Roboto" panose="02000000000000000000"/>
                <a:ea typeface="Roboto" panose="02000000000000000000"/>
                <a:cs typeface="Roboto" panose="02000000000000000000"/>
                <a:sym typeface="Roboto" panose="02000000000000000000"/>
              </a:rPr>
              <a:t>输出是什么？</a:t>
            </a:r>
            <a:endParaRPr sz="2200">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543" name="Shape 543"/>
        <p:cNvGrpSpPr/>
        <p:nvPr/>
      </p:nvGrpSpPr>
      <p:grpSpPr>
        <a:xfrm>
          <a:off x="0" y="0"/>
          <a:ext cx="0" cy="0"/>
          <a:chOff x="0" y="0"/>
          <a:chExt cx="0" cy="0"/>
        </a:xfrm>
      </p:grpSpPr>
      <p:sp>
        <p:nvSpPr>
          <p:cNvPr id="544" name="Google Shape;544;p64"/>
          <p:cNvSpPr txBox="1"/>
          <p:nvPr>
            <p:ph type="title"/>
          </p:nvPr>
        </p:nvSpPr>
        <p:spPr>
          <a:xfrm>
            <a:off x="1366825" y="362375"/>
            <a:ext cx="726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示例：播种</a:t>
            </a:r>
            <a:endParaRPr sz="3020" b="1">
              <a:solidFill>
                <a:srgbClr val="EF4523"/>
              </a:solidFill>
              <a:latin typeface="Bitter"/>
              <a:ea typeface="Bitter"/>
              <a:cs typeface="Bitter"/>
              <a:sym typeface="Bitter"/>
            </a:endParaRPr>
          </a:p>
        </p:txBody>
      </p:sp>
      <p:sp>
        <p:nvSpPr>
          <p:cNvPr id="545" name="Google Shape;545;p64"/>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546" name="Google Shape;546;p64"/>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547" name="Google Shape;547;p64"/>
          <p:cNvPicPr preferRelativeResize="0"/>
          <p:nvPr/>
        </p:nvPicPr>
        <p:blipFill rotWithShape="1">
          <a:blip r:embed="rId2"/>
          <a:srcRect/>
          <a:stretch>
            <a:fillRect/>
          </a:stretch>
        </p:blipFill>
        <p:spPr>
          <a:xfrm>
            <a:off x="744750" y="1515426"/>
            <a:ext cx="7654502" cy="1951000"/>
          </a:xfrm>
          <a:prstGeom prst="rect">
            <a:avLst/>
          </a:prstGeom>
          <a:noFill/>
          <a:ln>
            <a:noFill/>
          </a:ln>
        </p:spPr>
      </p:pic>
      <p:sp>
        <p:nvSpPr>
          <p:cNvPr id="548" name="Google Shape;548;p64"/>
          <p:cNvSpPr txBox="1"/>
          <p:nvPr/>
        </p:nvSpPr>
        <p:spPr>
          <a:xfrm>
            <a:off x="3827675" y="1936825"/>
            <a:ext cx="1696500" cy="338700"/>
          </a:xfrm>
          <a:prstGeom prst="rect">
            <a:avLst/>
          </a:prstGeom>
          <a:noFill/>
          <a:ln>
            <a:noFill/>
          </a:ln>
        </p:spPr>
        <p:txBody>
          <a:bodyPr spcFirstLastPara="1" wrap="square" lIns="91425" tIns="91425" rIns="91425" bIns="91425" anchor="t" anchorCtr="0">
            <a:spAutoFit/>
          </a:bodyPr>
          <a:lstStyle/>
          <a:p>
            <a:pPr marL="228600" lvl="0" indent="-120650" algn="l" rtl="0">
              <a:spcBef>
                <a:spcPts val="0"/>
              </a:spcBef>
              <a:spcAft>
                <a:spcPts val="0"/>
              </a:spcAft>
              <a:buClr>
                <a:srgbClr val="FFFFFF"/>
              </a:buClr>
              <a:buSzPts val="1000"/>
              <a:buFont typeface="Rubik"/>
              <a:buAutoNum type="arabicPeriod"/>
            </a:pPr>
            <a:endParaRPr sz="1000">
              <a:solidFill>
                <a:srgbClr val="FFFFFF"/>
              </a:solidFill>
              <a:latin typeface="Rubik"/>
              <a:ea typeface="Rubik"/>
              <a:cs typeface="Rubik"/>
              <a:sym typeface="Rubik"/>
            </a:endParaRPr>
          </a:p>
        </p:txBody>
      </p:sp>
      <p:sp>
        <p:nvSpPr>
          <p:cNvPr id="549" name="Google Shape;549;p64"/>
          <p:cNvSpPr txBox="1"/>
          <p:nvPr/>
        </p:nvSpPr>
        <p:spPr>
          <a:xfrm>
            <a:off x="271450" y="3599675"/>
            <a:ext cx="2819400" cy="45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a:solidFill>
                  <a:schemeClr val="dk1"/>
                </a:solidFill>
                <a:latin typeface="Roboto" panose="02000000000000000000"/>
                <a:ea typeface="Roboto" panose="02000000000000000000"/>
                <a:cs typeface="Roboto" panose="02000000000000000000"/>
                <a:sym typeface="Roboto" panose="02000000000000000000"/>
              </a:rPr>
              <a:t>我的输入是什么？</a:t>
            </a:r>
            <a:endParaRPr sz="3100">
              <a:solidFill>
                <a:schemeClr val="dk2"/>
              </a:solidFill>
            </a:endParaRPr>
          </a:p>
        </p:txBody>
      </p:sp>
      <p:sp>
        <p:nvSpPr>
          <p:cNvPr id="550" name="Google Shape;550;p64"/>
          <p:cNvSpPr txBox="1"/>
          <p:nvPr/>
        </p:nvSpPr>
        <p:spPr>
          <a:xfrm>
            <a:off x="3342413" y="3599675"/>
            <a:ext cx="2667000" cy="130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2200">
                <a:solidFill>
                  <a:schemeClr val="dk1"/>
                </a:solidFill>
                <a:latin typeface="Roboto" panose="02000000000000000000"/>
                <a:ea typeface="Roboto" panose="02000000000000000000"/>
                <a:cs typeface="Roboto" panose="02000000000000000000"/>
                <a:sym typeface="Roboto" panose="02000000000000000000"/>
              </a:rPr>
              <a:t>种子成长的步骤有哪些？</a:t>
            </a:r>
            <a:endParaRPr sz="2500">
              <a:solidFill>
                <a:schemeClr val="dk1"/>
              </a:solidFill>
            </a:endParaRPr>
          </a:p>
          <a:p>
            <a:pPr marL="0" lvl="0" indent="0" algn="l" rtl="0">
              <a:lnSpc>
                <a:spcPct val="115000"/>
              </a:lnSpc>
              <a:spcBef>
                <a:spcPts val="0"/>
              </a:spcBef>
              <a:spcAft>
                <a:spcPts val="0"/>
              </a:spcAft>
              <a:buNone/>
            </a:pPr>
            <a:endParaRPr sz="2200" b="1">
              <a:solidFill>
                <a:schemeClr val="dk1"/>
              </a:solidFill>
              <a:latin typeface="Roboto" panose="02000000000000000000"/>
              <a:ea typeface="Roboto" panose="02000000000000000000"/>
              <a:cs typeface="Roboto" panose="02000000000000000000"/>
              <a:sym typeface="Roboto" panose="02000000000000000000"/>
            </a:endParaRPr>
          </a:p>
        </p:txBody>
      </p:sp>
      <p:sp>
        <p:nvSpPr>
          <p:cNvPr id="551" name="Google Shape;551;p64"/>
          <p:cNvSpPr txBox="1"/>
          <p:nvPr/>
        </p:nvSpPr>
        <p:spPr>
          <a:xfrm>
            <a:off x="6600825" y="3600450"/>
            <a:ext cx="2028600" cy="8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chemeClr val="dk1"/>
                </a:solidFill>
                <a:latin typeface="Roboto" panose="02000000000000000000"/>
                <a:ea typeface="Roboto" panose="02000000000000000000"/>
                <a:cs typeface="Roboto" panose="02000000000000000000"/>
                <a:sym typeface="Roboto" panose="02000000000000000000"/>
              </a:rPr>
              <a:t>输出是什么？</a:t>
            </a:r>
            <a:endParaRPr sz="22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552" name="Google Shape;552;p64" descr="Free Images : seed, flower, pot, young, food, red, herb, produce ..."/>
          <p:cNvPicPr preferRelativeResize="0"/>
          <p:nvPr/>
        </p:nvPicPr>
        <p:blipFill>
          <a:blip r:embed="rId3"/>
          <a:stretch>
            <a:fillRect/>
          </a:stretch>
        </p:blipFill>
        <p:spPr>
          <a:xfrm>
            <a:off x="3725775" y="1884988"/>
            <a:ext cx="1615826" cy="121187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556" name="Shape 556"/>
        <p:cNvGrpSpPr/>
        <p:nvPr/>
      </p:nvGrpSpPr>
      <p:grpSpPr>
        <a:xfrm>
          <a:off x="0" y="0"/>
          <a:ext cx="0" cy="0"/>
          <a:chOff x="0" y="0"/>
          <a:chExt cx="0" cy="0"/>
        </a:xfrm>
      </p:grpSpPr>
      <p:sp>
        <p:nvSpPr>
          <p:cNvPr id="557" name="Google Shape;557;p65"/>
          <p:cNvSpPr txBox="1"/>
          <p:nvPr>
            <p:ph type="title"/>
          </p:nvPr>
        </p:nvSpPr>
        <p:spPr>
          <a:xfrm>
            <a:off x="1366825" y="362375"/>
            <a:ext cx="726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示例：洗手</a:t>
            </a:r>
            <a:endParaRPr sz="3020" b="1">
              <a:solidFill>
                <a:srgbClr val="EF4523"/>
              </a:solidFill>
              <a:latin typeface="Bitter"/>
              <a:ea typeface="Bitter"/>
              <a:cs typeface="Bitter"/>
              <a:sym typeface="Bitter"/>
            </a:endParaRPr>
          </a:p>
        </p:txBody>
      </p:sp>
      <p:sp>
        <p:nvSpPr>
          <p:cNvPr id="558" name="Google Shape;558;p65"/>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559" name="Google Shape;559;p65"/>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560" name="Google Shape;560;p65"/>
          <p:cNvPicPr preferRelativeResize="0"/>
          <p:nvPr/>
        </p:nvPicPr>
        <p:blipFill rotWithShape="1">
          <a:blip r:embed="rId2"/>
          <a:srcRect/>
          <a:stretch>
            <a:fillRect/>
          </a:stretch>
        </p:blipFill>
        <p:spPr>
          <a:xfrm>
            <a:off x="744750" y="1515426"/>
            <a:ext cx="7654502" cy="1951000"/>
          </a:xfrm>
          <a:prstGeom prst="rect">
            <a:avLst/>
          </a:prstGeom>
          <a:noFill/>
          <a:ln>
            <a:noFill/>
          </a:ln>
        </p:spPr>
      </p:pic>
      <p:sp>
        <p:nvSpPr>
          <p:cNvPr id="561" name="Google Shape;561;p65"/>
          <p:cNvSpPr txBox="1"/>
          <p:nvPr/>
        </p:nvSpPr>
        <p:spPr>
          <a:xfrm>
            <a:off x="3827675" y="1936825"/>
            <a:ext cx="1696500" cy="338700"/>
          </a:xfrm>
          <a:prstGeom prst="rect">
            <a:avLst/>
          </a:prstGeom>
          <a:noFill/>
          <a:ln>
            <a:noFill/>
          </a:ln>
        </p:spPr>
        <p:txBody>
          <a:bodyPr spcFirstLastPara="1" wrap="square" lIns="91425" tIns="91425" rIns="91425" bIns="91425" anchor="t" anchorCtr="0">
            <a:spAutoFit/>
          </a:bodyPr>
          <a:lstStyle/>
          <a:p>
            <a:pPr marL="228600" lvl="0" indent="-120650" algn="l" rtl="0">
              <a:spcBef>
                <a:spcPts val="0"/>
              </a:spcBef>
              <a:spcAft>
                <a:spcPts val="0"/>
              </a:spcAft>
              <a:buClr>
                <a:srgbClr val="FFFFFF"/>
              </a:buClr>
              <a:buSzPts val="1000"/>
              <a:buFont typeface="Rubik"/>
              <a:buAutoNum type="arabicPeriod"/>
            </a:pPr>
            <a:endParaRPr sz="1000">
              <a:solidFill>
                <a:srgbClr val="FFFFFF"/>
              </a:solidFill>
              <a:latin typeface="Rubik"/>
              <a:ea typeface="Rubik"/>
              <a:cs typeface="Rubik"/>
              <a:sym typeface="Rubik"/>
            </a:endParaRPr>
          </a:p>
        </p:txBody>
      </p:sp>
      <p:sp>
        <p:nvSpPr>
          <p:cNvPr id="562" name="Google Shape;562;p65"/>
          <p:cNvSpPr txBox="1"/>
          <p:nvPr/>
        </p:nvSpPr>
        <p:spPr>
          <a:xfrm>
            <a:off x="271450" y="3599675"/>
            <a:ext cx="2819400" cy="45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400">
                <a:solidFill>
                  <a:schemeClr val="dk1"/>
                </a:solidFill>
                <a:latin typeface="Roboto" panose="02000000000000000000"/>
                <a:ea typeface="Roboto" panose="02000000000000000000"/>
                <a:cs typeface="Roboto" panose="02000000000000000000"/>
                <a:sym typeface="Roboto" panose="02000000000000000000"/>
              </a:rPr>
              <a:t>我的输入是什么？</a:t>
            </a:r>
            <a:endParaRPr sz="3100">
              <a:solidFill>
                <a:schemeClr val="dk2"/>
              </a:solidFill>
            </a:endParaRPr>
          </a:p>
        </p:txBody>
      </p:sp>
      <p:sp>
        <p:nvSpPr>
          <p:cNvPr id="563" name="Google Shape;563;p65"/>
          <p:cNvSpPr txBox="1"/>
          <p:nvPr/>
        </p:nvSpPr>
        <p:spPr>
          <a:xfrm>
            <a:off x="3342413" y="3599675"/>
            <a:ext cx="2667000" cy="1302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2200">
                <a:solidFill>
                  <a:schemeClr val="dk1"/>
                </a:solidFill>
                <a:latin typeface="Roboto" panose="02000000000000000000"/>
                <a:ea typeface="Roboto" panose="02000000000000000000"/>
                <a:cs typeface="Roboto" panose="02000000000000000000"/>
                <a:sym typeface="Roboto" panose="02000000000000000000"/>
              </a:rPr>
              <a:t>洗手的步骤是什么？</a:t>
            </a:r>
            <a:endParaRPr sz="2500">
              <a:solidFill>
                <a:schemeClr val="dk1"/>
              </a:solidFill>
            </a:endParaRPr>
          </a:p>
          <a:p>
            <a:pPr marL="0" lvl="0" indent="0" algn="l" rtl="0">
              <a:lnSpc>
                <a:spcPct val="115000"/>
              </a:lnSpc>
              <a:spcBef>
                <a:spcPts val="0"/>
              </a:spcBef>
              <a:spcAft>
                <a:spcPts val="0"/>
              </a:spcAft>
              <a:buNone/>
            </a:pPr>
            <a:endParaRPr sz="2200" b="1">
              <a:solidFill>
                <a:schemeClr val="dk1"/>
              </a:solidFill>
              <a:latin typeface="Roboto" panose="02000000000000000000"/>
              <a:ea typeface="Roboto" panose="02000000000000000000"/>
              <a:cs typeface="Roboto" panose="02000000000000000000"/>
              <a:sym typeface="Roboto" panose="02000000000000000000"/>
            </a:endParaRPr>
          </a:p>
        </p:txBody>
      </p:sp>
      <p:sp>
        <p:nvSpPr>
          <p:cNvPr id="564" name="Google Shape;564;p65"/>
          <p:cNvSpPr txBox="1"/>
          <p:nvPr/>
        </p:nvSpPr>
        <p:spPr>
          <a:xfrm>
            <a:off x="6600825" y="3600450"/>
            <a:ext cx="2028600" cy="8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chemeClr val="dk1"/>
                </a:solidFill>
                <a:latin typeface="Roboto" panose="02000000000000000000"/>
                <a:ea typeface="Roboto" panose="02000000000000000000"/>
                <a:cs typeface="Roboto" panose="02000000000000000000"/>
                <a:sym typeface="Roboto" panose="02000000000000000000"/>
              </a:rPr>
              <a:t>输出是什么？</a:t>
            </a:r>
            <a:endParaRPr sz="22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565" name="Google Shape;565;p65" descr="File:Wash-Your-Hands-Information-hygiene sign.svg - Wikimedia Commons"/>
          <p:cNvPicPr preferRelativeResize="0"/>
          <p:nvPr/>
        </p:nvPicPr>
        <p:blipFill>
          <a:blip r:embed="rId3"/>
          <a:stretch>
            <a:fillRect/>
          </a:stretch>
        </p:blipFill>
        <p:spPr>
          <a:xfrm>
            <a:off x="3827678" y="1784316"/>
            <a:ext cx="1696501" cy="181536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569" name="Shape 569"/>
        <p:cNvGrpSpPr/>
        <p:nvPr/>
      </p:nvGrpSpPr>
      <p:grpSpPr>
        <a:xfrm>
          <a:off x="0" y="0"/>
          <a:ext cx="0" cy="0"/>
          <a:chOff x="0" y="0"/>
          <a:chExt cx="0" cy="0"/>
        </a:xfrm>
      </p:grpSpPr>
      <p:sp>
        <p:nvSpPr>
          <p:cNvPr id="570" name="Google Shape;570;p66"/>
          <p:cNvSpPr txBox="1"/>
          <p:nvPr>
            <p:ph type="title"/>
          </p:nvPr>
        </p:nvSpPr>
        <p:spPr>
          <a:xfrm>
            <a:off x="1366825" y="362375"/>
            <a:ext cx="726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计算机使用算法</a:t>
            </a:r>
            <a:endParaRPr sz="3020" b="1">
              <a:solidFill>
                <a:srgbClr val="EF4523"/>
              </a:solidFill>
              <a:latin typeface="Bitter"/>
              <a:ea typeface="Bitter"/>
              <a:cs typeface="Bitter"/>
              <a:sym typeface="Bitter"/>
            </a:endParaRPr>
          </a:p>
        </p:txBody>
      </p:sp>
      <p:sp>
        <p:nvSpPr>
          <p:cNvPr id="571" name="Google Shape;571;p66"/>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572" name="Google Shape;572;p66"/>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573" name="Google Shape;573;p66"/>
          <p:cNvSpPr txBox="1"/>
          <p:nvPr/>
        </p:nvSpPr>
        <p:spPr>
          <a:xfrm>
            <a:off x="1009650" y="1123950"/>
            <a:ext cx="2743200" cy="3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p:txBody>
      </p:sp>
      <p:sp>
        <p:nvSpPr>
          <p:cNvPr id="574" name="Google Shape;574;p66"/>
          <p:cNvSpPr txBox="1"/>
          <p:nvPr/>
        </p:nvSpPr>
        <p:spPr>
          <a:xfrm>
            <a:off x="561975" y="1009650"/>
            <a:ext cx="4371900" cy="3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Roboto" panose="02000000000000000000"/>
                <a:ea typeface="Roboto" panose="02000000000000000000"/>
                <a:cs typeface="Roboto" panose="02000000000000000000"/>
                <a:sym typeface="Roboto" panose="02000000000000000000"/>
              </a:rPr>
              <a:t>计算机使用由计算机科学家编程的算法来完成任务和达成目标。</a:t>
            </a: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solidFill>
                  <a:schemeClr val="dk1"/>
                </a:solidFill>
                <a:latin typeface="Roboto" panose="02000000000000000000"/>
                <a:ea typeface="Roboto" panose="02000000000000000000"/>
                <a:cs typeface="Roboto" panose="02000000000000000000"/>
                <a:sym typeface="Roboto" panose="02000000000000000000"/>
              </a:rPr>
              <a:t>重要的是要知道计算机非常字面化。这意味着它们会严格按照指令执行操作。</a:t>
            </a: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575" name="Google Shape;575;p66"/>
          <p:cNvPicPr preferRelativeResize="0"/>
          <p:nvPr/>
        </p:nvPicPr>
        <p:blipFill rotWithShape="1">
          <a:blip r:embed="rId2"/>
          <a:srcRect l="11560" t="33617" r="3686" b="19027"/>
          <a:stretch>
            <a:fillRect/>
          </a:stretch>
        </p:blipFill>
        <p:spPr>
          <a:xfrm>
            <a:off x="5102650" y="1285800"/>
            <a:ext cx="3734676" cy="313109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579" name="Shape 579"/>
        <p:cNvGrpSpPr/>
        <p:nvPr/>
      </p:nvGrpSpPr>
      <p:grpSpPr>
        <a:xfrm>
          <a:off x="0" y="0"/>
          <a:ext cx="0" cy="0"/>
          <a:chOff x="0" y="0"/>
          <a:chExt cx="0" cy="0"/>
        </a:xfrm>
      </p:grpSpPr>
      <p:sp>
        <p:nvSpPr>
          <p:cNvPr id="580" name="Google Shape;580;p6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581" name="Google Shape;581;p67"/>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582" name="Google Shape;582;p67"/>
          <p:cNvSpPr txBox="1"/>
          <p:nvPr>
            <p:ph type="body" idx="1"/>
          </p:nvPr>
        </p:nvSpPr>
        <p:spPr>
          <a:xfrm>
            <a:off x="113600" y="876575"/>
            <a:ext cx="6284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500">
                <a:solidFill>
                  <a:schemeClr val="dk1"/>
                </a:solidFill>
                <a:latin typeface="Rubik"/>
                <a:ea typeface="Rubik"/>
                <a:cs typeface="Rubik"/>
                <a:sym typeface="Rubik"/>
              </a:rPr>
              <a:t>人类编写机器能理解的指令。这些指令被称为代码。</a:t>
            </a:r>
            <a:endParaRPr sz="2500">
              <a:solidFill>
                <a:schemeClr val="dk1"/>
              </a:solidFill>
              <a:latin typeface="Rubik"/>
              <a:ea typeface="Rubik"/>
              <a:cs typeface="Rubik"/>
              <a:sym typeface="Rubik"/>
            </a:endParaRPr>
          </a:p>
          <a:p>
            <a:pPr marL="0" lvl="0" indent="0" algn="l" rtl="0">
              <a:spcBef>
                <a:spcPts val="1200"/>
              </a:spcBef>
              <a:spcAft>
                <a:spcPts val="0"/>
              </a:spcAft>
              <a:buNone/>
            </a:pPr>
            <a:endParaRPr sz="2500">
              <a:solidFill>
                <a:schemeClr val="dk1"/>
              </a:solidFill>
              <a:latin typeface="Rubik"/>
              <a:ea typeface="Rubik"/>
              <a:cs typeface="Rubik"/>
              <a:sym typeface="Rubik"/>
            </a:endParaRPr>
          </a:p>
          <a:p>
            <a:pPr marL="0" lvl="0" indent="0" algn="l" rtl="0">
              <a:spcBef>
                <a:spcPts val="1200"/>
              </a:spcBef>
              <a:spcAft>
                <a:spcPts val="1200"/>
              </a:spcAft>
              <a:buNone/>
            </a:pPr>
            <a:endParaRPr sz="2500">
              <a:solidFill>
                <a:schemeClr val="dk1"/>
              </a:solidFill>
              <a:latin typeface="Rubik"/>
              <a:ea typeface="Rubik"/>
              <a:cs typeface="Rubik"/>
              <a:sym typeface="Rubik"/>
            </a:endParaRPr>
          </a:p>
        </p:txBody>
      </p:sp>
      <p:pic>
        <p:nvPicPr>
          <p:cNvPr id="583" name="Google Shape;583;p67" title="Computer Coding Images | Free Photos, PNG Stickers, Wallpapers ..."/>
          <p:cNvPicPr preferRelativeResize="0"/>
          <p:nvPr/>
        </p:nvPicPr>
        <p:blipFill>
          <a:blip r:embed="rId2"/>
          <a:stretch>
            <a:fillRect/>
          </a:stretch>
        </p:blipFill>
        <p:spPr>
          <a:xfrm>
            <a:off x="5417976" y="513350"/>
            <a:ext cx="3414330" cy="2262000"/>
          </a:xfrm>
          <a:prstGeom prst="rect">
            <a:avLst/>
          </a:prstGeom>
          <a:noFill/>
          <a:ln>
            <a:noFill/>
          </a:ln>
        </p:spPr>
      </p:pic>
      <p:pic>
        <p:nvPicPr>
          <p:cNvPr id="584" name="Google Shape;584;p67"/>
          <p:cNvPicPr preferRelativeResize="0"/>
          <p:nvPr/>
        </p:nvPicPr>
        <p:blipFill>
          <a:blip r:embed="rId3"/>
          <a:stretch>
            <a:fillRect/>
          </a:stretch>
        </p:blipFill>
        <p:spPr>
          <a:xfrm>
            <a:off x="977200" y="3057795"/>
            <a:ext cx="3109975" cy="1401775"/>
          </a:xfrm>
          <a:prstGeom prst="rect">
            <a:avLst/>
          </a:prstGeom>
          <a:noFill/>
          <a:ln>
            <a:noFill/>
          </a:ln>
        </p:spPr>
      </p:pic>
      <p:pic>
        <p:nvPicPr>
          <p:cNvPr id="585" name="Google Shape;585;p67"/>
          <p:cNvPicPr preferRelativeResize="0"/>
          <p:nvPr/>
        </p:nvPicPr>
        <p:blipFill>
          <a:blip r:embed="rId4"/>
          <a:stretch>
            <a:fillRect/>
          </a:stretch>
        </p:blipFill>
        <p:spPr>
          <a:xfrm>
            <a:off x="4635700" y="3538475"/>
            <a:ext cx="3707825" cy="754500"/>
          </a:xfrm>
          <a:prstGeom prst="rect">
            <a:avLst/>
          </a:prstGeom>
          <a:noFill/>
          <a:ln>
            <a:noFill/>
          </a:ln>
        </p:spPr>
      </p:pic>
      <p:sp>
        <p:nvSpPr>
          <p:cNvPr id="586" name="Google Shape;586;p67"/>
          <p:cNvSpPr txBox="1"/>
          <p:nvPr/>
        </p:nvSpPr>
        <p:spPr>
          <a:xfrm>
            <a:off x="1293675" y="4459575"/>
            <a:ext cx="2126700" cy="4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2"/>
                </a:solidFill>
              </a:rPr>
              <a:t>Scratch代码</a:t>
            </a:r>
            <a:endParaRPr sz="1800">
              <a:solidFill>
                <a:schemeClr val="dk2"/>
              </a:solidFill>
            </a:endParaRPr>
          </a:p>
        </p:txBody>
      </p:sp>
      <p:sp>
        <p:nvSpPr>
          <p:cNvPr id="587" name="Google Shape;587;p67"/>
          <p:cNvSpPr txBox="1"/>
          <p:nvPr/>
        </p:nvSpPr>
        <p:spPr>
          <a:xfrm>
            <a:off x="5426250" y="4459575"/>
            <a:ext cx="2126700" cy="4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2"/>
                </a:solidFill>
              </a:rPr>
              <a:t>Python代码</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20" b="1">
                <a:solidFill>
                  <a:schemeClr val="lt1"/>
                </a:solidFill>
              </a:rPr>
              <a:t>人工的</a:t>
            </a:r>
            <a:endParaRPr sz="2920" b="1">
              <a:solidFill>
                <a:schemeClr val="lt1"/>
              </a:solidFill>
            </a:endParaRPr>
          </a:p>
        </p:txBody>
      </p:sp>
      <p:sp>
        <p:nvSpPr>
          <p:cNvPr id="124" name="Google Shape;124;p23"/>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500" b="1">
                <a:solidFill>
                  <a:schemeClr val="lt1"/>
                </a:solidFill>
                <a:latin typeface="Rubik"/>
                <a:ea typeface="Rubik"/>
                <a:cs typeface="Rubik"/>
                <a:sym typeface="Rubik"/>
              </a:rPr>
              <a:t>‘人工的’一词意指非自然的。</a:t>
            </a:r>
            <a:endParaRPr sz="2500" b="1">
              <a:solidFill>
                <a:schemeClr val="lt1"/>
              </a:solidFill>
              <a:latin typeface="Rubik"/>
              <a:ea typeface="Rubik"/>
              <a:cs typeface="Rubik"/>
              <a:sym typeface="Rubik"/>
            </a:endParaRPr>
          </a:p>
          <a:p>
            <a:pPr marL="0" lvl="0" indent="0" algn="l" rtl="0">
              <a:spcBef>
                <a:spcPts val="1200"/>
              </a:spcBef>
              <a:spcAft>
                <a:spcPts val="0"/>
              </a:spcAft>
              <a:buNone/>
            </a:pPr>
            <a:endParaRPr sz="2500" b="1">
              <a:solidFill>
                <a:schemeClr val="lt1"/>
              </a:solidFill>
              <a:latin typeface="Rubik"/>
              <a:ea typeface="Rubik"/>
              <a:cs typeface="Rubik"/>
              <a:sym typeface="Rubik"/>
            </a:endParaRPr>
          </a:p>
          <a:p>
            <a:pPr marL="0" lvl="0" indent="0" algn="l" rtl="0">
              <a:spcBef>
                <a:spcPts val="1200"/>
              </a:spcBef>
              <a:spcAft>
                <a:spcPts val="1200"/>
              </a:spcAft>
              <a:buNone/>
            </a:pPr>
            <a:endParaRPr sz="2500" b="1">
              <a:solidFill>
                <a:schemeClr val="lt1"/>
              </a:solidFill>
              <a:latin typeface="Rubik"/>
              <a:ea typeface="Rubik"/>
              <a:cs typeface="Rubik"/>
              <a:sym typeface="Rubik"/>
            </a:endParaRPr>
          </a:p>
        </p:txBody>
      </p:sp>
      <p:sp>
        <p:nvSpPr>
          <p:cNvPr id="125" name="Google Shape;125;p2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pic>
        <p:nvPicPr>
          <p:cNvPr id="126" name="Google Shape;126;p23" title="Watermelon | I just love watermelon, but I hate the seeds. :… | Flickr"/>
          <p:cNvPicPr preferRelativeResize="0"/>
          <p:nvPr/>
        </p:nvPicPr>
        <p:blipFill>
          <a:blip r:embed="rId2"/>
          <a:stretch>
            <a:fillRect/>
          </a:stretch>
        </p:blipFill>
        <p:spPr>
          <a:xfrm>
            <a:off x="588397" y="2057400"/>
            <a:ext cx="3357074" cy="2247899"/>
          </a:xfrm>
          <a:prstGeom prst="rect">
            <a:avLst/>
          </a:prstGeom>
          <a:noFill/>
          <a:ln>
            <a:noFill/>
          </a:ln>
        </p:spPr>
      </p:pic>
      <p:pic>
        <p:nvPicPr>
          <p:cNvPr id="127" name="Google Shape;127;p23"/>
          <p:cNvPicPr preferRelativeResize="0"/>
          <p:nvPr/>
        </p:nvPicPr>
        <p:blipFill rotWithShape="1">
          <a:blip r:embed="rId3"/>
          <a:srcRect t="12504" b="10966"/>
          <a:stretch>
            <a:fillRect/>
          </a:stretch>
        </p:blipFill>
        <p:spPr>
          <a:xfrm>
            <a:off x="4867275" y="1752600"/>
            <a:ext cx="3733801" cy="285749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591" name="Shape 591"/>
        <p:cNvGrpSpPr/>
        <p:nvPr/>
      </p:nvGrpSpPr>
      <p:grpSpPr>
        <a:xfrm>
          <a:off x="0" y="0"/>
          <a:ext cx="0" cy="0"/>
          <a:chOff x="0" y="0"/>
          <a:chExt cx="0" cy="0"/>
        </a:xfrm>
      </p:grpSpPr>
      <p:sp>
        <p:nvSpPr>
          <p:cNvPr id="592" name="Google Shape;592;p68"/>
          <p:cNvSpPr txBox="1"/>
          <p:nvPr>
            <p:ph type="title"/>
          </p:nvPr>
        </p:nvSpPr>
        <p:spPr>
          <a:xfrm>
            <a:off x="428625" y="362375"/>
            <a:ext cx="820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程序员如何编写算法？</a:t>
            </a:r>
            <a:endParaRPr sz="3020" b="1">
              <a:solidFill>
                <a:srgbClr val="EF4523"/>
              </a:solidFill>
              <a:latin typeface="Bitter"/>
              <a:ea typeface="Bitter"/>
              <a:cs typeface="Bitter"/>
              <a:sym typeface="Bitter"/>
            </a:endParaRPr>
          </a:p>
        </p:txBody>
      </p:sp>
      <p:sp>
        <p:nvSpPr>
          <p:cNvPr id="593" name="Google Shape;593;p68"/>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594" name="Google Shape;594;p68"/>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595" name="Google Shape;595;p68"/>
          <p:cNvSpPr txBox="1"/>
          <p:nvPr/>
        </p:nvSpPr>
        <p:spPr>
          <a:xfrm>
            <a:off x="1009650" y="1123950"/>
            <a:ext cx="2743200" cy="3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p:txBody>
      </p:sp>
      <p:sp>
        <p:nvSpPr>
          <p:cNvPr id="596" name="Google Shape;596;p68"/>
          <p:cNvSpPr txBox="1"/>
          <p:nvPr/>
        </p:nvSpPr>
        <p:spPr>
          <a:xfrm>
            <a:off x="561975" y="1009650"/>
            <a:ext cx="4371900" cy="3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p:txBody>
      </p:sp>
      <p:sp>
        <p:nvSpPr>
          <p:cNvPr id="597" name="Google Shape;597;p68"/>
          <p:cNvSpPr txBox="1"/>
          <p:nvPr/>
        </p:nvSpPr>
        <p:spPr>
          <a:xfrm>
            <a:off x="533400" y="1009650"/>
            <a:ext cx="8096100" cy="34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598" name="Google Shape;598;p68"/>
          <p:cNvSpPr txBox="1"/>
          <p:nvPr/>
        </p:nvSpPr>
        <p:spPr>
          <a:xfrm>
            <a:off x="533400" y="1228725"/>
            <a:ext cx="8029500" cy="3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dk1"/>
                </a:solidFill>
                <a:latin typeface="Roboto" panose="02000000000000000000"/>
                <a:ea typeface="Roboto" panose="02000000000000000000"/>
                <a:cs typeface="Roboto" panose="02000000000000000000"/>
                <a:sym typeface="Roboto" panose="02000000000000000000"/>
              </a:rPr>
              <a:t>任务</a:t>
            </a:r>
            <a:r>
              <a:rPr lang="en-GB" sz="2400">
                <a:solidFill>
                  <a:schemeClr val="dk1"/>
                </a:solidFill>
                <a:latin typeface="Roboto" panose="02000000000000000000"/>
                <a:ea typeface="Roboto" panose="02000000000000000000"/>
                <a:cs typeface="Roboto" panose="02000000000000000000"/>
                <a:sym typeface="Roboto" panose="02000000000000000000"/>
              </a:rPr>
              <a:t>: </a:t>
            </a:r>
            <a:r>
              <a:rPr lang="en-GB" sz="2300">
                <a:solidFill>
                  <a:schemeClr val="dk1"/>
                </a:solidFill>
              </a:rPr>
              <a:t>编写一个算法，让你的老师（或另一位同学）从椅子上起身走到教室门口或入口处。</a:t>
            </a: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a:solidFill>
                <a:schemeClr val="dk2"/>
              </a:solidFill>
            </a:endParaRPr>
          </a:p>
        </p:txBody>
      </p:sp>
      <p:pic>
        <p:nvPicPr>
          <p:cNvPr id="599" name="Google Shape;599;p68" descr="Living room door | Free SVG"/>
          <p:cNvPicPr preferRelativeResize="0"/>
          <p:nvPr/>
        </p:nvPicPr>
        <p:blipFill>
          <a:blip r:embed="rId2"/>
          <a:stretch>
            <a:fillRect/>
          </a:stretch>
        </p:blipFill>
        <p:spPr>
          <a:xfrm>
            <a:off x="3277200" y="2394750"/>
            <a:ext cx="2589600" cy="2589600"/>
          </a:xfrm>
          <a:prstGeom prst="rect">
            <a:avLst/>
          </a:prstGeom>
          <a:noFill/>
          <a:ln>
            <a:noFill/>
          </a:ln>
        </p:spPr>
      </p:pic>
      <p:sp>
        <p:nvSpPr>
          <p:cNvPr id="600" name="Google Shape;600;p68"/>
          <p:cNvSpPr txBox="1"/>
          <p:nvPr/>
        </p:nvSpPr>
        <p:spPr>
          <a:xfrm>
            <a:off x="523875" y="2800350"/>
            <a:ext cx="3695700" cy="17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i="1">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604" name="Shape 604"/>
        <p:cNvGrpSpPr/>
        <p:nvPr/>
      </p:nvGrpSpPr>
      <p:grpSpPr>
        <a:xfrm>
          <a:off x="0" y="0"/>
          <a:ext cx="0" cy="0"/>
          <a:chOff x="0" y="0"/>
          <a:chExt cx="0" cy="0"/>
        </a:xfrm>
      </p:grpSpPr>
      <p:sp>
        <p:nvSpPr>
          <p:cNvPr id="605" name="Google Shape;605;p69"/>
          <p:cNvSpPr txBox="1"/>
          <p:nvPr>
            <p:ph type="title"/>
          </p:nvPr>
        </p:nvSpPr>
        <p:spPr>
          <a:xfrm>
            <a:off x="428625" y="362375"/>
            <a:ext cx="820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程序员如何编写算法？</a:t>
            </a:r>
            <a:endParaRPr sz="3020" b="1">
              <a:solidFill>
                <a:srgbClr val="EF4523"/>
              </a:solidFill>
              <a:latin typeface="Bitter"/>
              <a:ea typeface="Bitter"/>
              <a:cs typeface="Bitter"/>
              <a:sym typeface="Bitter"/>
            </a:endParaRPr>
          </a:p>
        </p:txBody>
      </p:sp>
      <p:sp>
        <p:nvSpPr>
          <p:cNvPr id="606" name="Google Shape;606;p69"/>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607" name="Google Shape;607;p69"/>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608" name="Google Shape;608;p69"/>
          <p:cNvSpPr txBox="1"/>
          <p:nvPr/>
        </p:nvSpPr>
        <p:spPr>
          <a:xfrm>
            <a:off x="1009650" y="1123950"/>
            <a:ext cx="2743200" cy="3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p:txBody>
      </p:sp>
      <p:sp>
        <p:nvSpPr>
          <p:cNvPr id="609" name="Google Shape;609;p69"/>
          <p:cNvSpPr txBox="1"/>
          <p:nvPr/>
        </p:nvSpPr>
        <p:spPr>
          <a:xfrm>
            <a:off x="561975" y="1009650"/>
            <a:ext cx="4371900" cy="3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p:txBody>
      </p:sp>
      <p:sp>
        <p:nvSpPr>
          <p:cNvPr id="610" name="Google Shape;610;p69"/>
          <p:cNvSpPr txBox="1"/>
          <p:nvPr/>
        </p:nvSpPr>
        <p:spPr>
          <a:xfrm>
            <a:off x="533400" y="1009650"/>
            <a:ext cx="8096100" cy="34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611" name="Google Shape;611;p69"/>
          <p:cNvSpPr txBox="1"/>
          <p:nvPr/>
        </p:nvSpPr>
        <p:spPr>
          <a:xfrm>
            <a:off x="533400" y="1228725"/>
            <a:ext cx="4969500" cy="10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dk1"/>
                </a:solidFill>
                <a:latin typeface="Roboto" panose="02000000000000000000"/>
                <a:ea typeface="Roboto" panose="02000000000000000000"/>
                <a:cs typeface="Roboto" panose="02000000000000000000"/>
                <a:sym typeface="Roboto" panose="02000000000000000000"/>
              </a:rPr>
              <a:t>我们如何调整指令使其更加具体？</a:t>
            </a:r>
            <a:endParaRPr sz="2400" b="1">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a:solidFill>
                <a:schemeClr val="dk2"/>
              </a:solidFill>
            </a:endParaRPr>
          </a:p>
        </p:txBody>
      </p:sp>
      <p:pic>
        <p:nvPicPr>
          <p:cNvPr id="612" name="Google Shape;612;p69" descr="Living room door | Free SVG"/>
          <p:cNvPicPr preferRelativeResize="0"/>
          <p:nvPr/>
        </p:nvPicPr>
        <p:blipFill>
          <a:blip r:embed="rId2"/>
          <a:stretch>
            <a:fillRect/>
          </a:stretch>
        </p:blipFill>
        <p:spPr>
          <a:xfrm>
            <a:off x="5706900" y="1389550"/>
            <a:ext cx="2797125" cy="2797125"/>
          </a:xfrm>
          <a:prstGeom prst="rect">
            <a:avLst/>
          </a:prstGeom>
          <a:noFill/>
          <a:ln>
            <a:noFill/>
          </a:ln>
        </p:spPr>
      </p:pic>
      <p:sp>
        <p:nvSpPr>
          <p:cNvPr id="613" name="Google Shape;613;p69"/>
          <p:cNvSpPr txBox="1"/>
          <p:nvPr/>
        </p:nvSpPr>
        <p:spPr>
          <a:xfrm>
            <a:off x="543525" y="3114725"/>
            <a:ext cx="4408800" cy="17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400" b="1">
                <a:solidFill>
                  <a:schemeClr val="dk1"/>
                </a:solidFill>
                <a:latin typeface="Roboto" panose="02000000000000000000"/>
                <a:ea typeface="Roboto" panose="02000000000000000000"/>
                <a:cs typeface="Roboto" panose="02000000000000000000"/>
                <a:sym typeface="Roboto" panose="02000000000000000000"/>
              </a:rPr>
              <a:t>调试</a:t>
            </a:r>
            <a:r>
              <a:rPr lang="en-GB" sz="2400" b="1">
                <a:solidFill>
                  <a:schemeClr val="dk2"/>
                </a:solidFill>
                <a:latin typeface="Roboto" panose="02000000000000000000"/>
                <a:ea typeface="Roboto" panose="02000000000000000000"/>
                <a:cs typeface="Roboto" panose="02000000000000000000"/>
                <a:sym typeface="Roboto" panose="02000000000000000000"/>
              </a:rPr>
              <a:t>: </a:t>
            </a:r>
            <a:r>
              <a:rPr lang="en-GB" sz="2400">
                <a:solidFill>
                  <a:schemeClr val="dk1"/>
                </a:solidFill>
                <a:highlight>
                  <a:schemeClr val="lt1"/>
                </a:highlight>
                <a:latin typeface="Roboto" panose="02000000000000000000"/>
                <a:ea typeface="Roboto" panose="02000000000000000000"/>
                <a:cs typeface="Roboto" panose="02000000000000000000"/>
                <a:sym typeface="Roboto" panose="02000000000000000000"/>
              </a:rPr>
              <a:t>发现并纠正错误，进行修订。</a:t>
            </a:r>
            <a:endParaRPr sz="3700" b="1">
              <a:solidFill>
                <a:schemeClr val="dk2"/>
              </a:solidFill>
              <a:latin typeface="Roboto" panose="02000000000000000000"/>
              <a:ea typeface="Roboto" panose="02000000000000000000"/>
              <a:cs typeface="Roboto" panose="02000000000000000000"/>
              <a:sym typeface="Roboto" panose="02000000000000000000"/>
            </a:endParaRPr>
          </a:p>
        </p:txBody>
      </p:sp>
      <p:sp>
        <p:nvSpPr>
          <p:cNvPr id="614" name="Google Shape;614;p69"/>
          <p:cNvSpPr txBox="1"/>
          <p:nvPr/>
        </p:nvSpPr>
        <p:spPr>
          <a:xfrm>
            <a:off x="493100" y="1476475"/>
            <a:ext cx="3486000" cy="14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b="1">
              <a:solidFill>
                <a:schemeClr val="dk2"/>
              </a:solidFill>
              <a:latin typeface="Roboto" panose="02000000000000000000"/>
              <a:ea typeface="Roboto" panose="02000000000000000000"/>
              <a:cs typeface="Roboto" panose="02000000000000000000"/>
              <a:sym typeface="Roboto" panose="02000000000000000000"/>
            </a:endParaRPr>
          </a:p>
        </p:txBody>
      </p:sp>
      <p:cxnSp>
        <p:nvCxnSpPr>
          <p:cNvPr id="615" name="Google Shape;615;p69"/>
          <p:cNvCxnSpPr/>
          <p:nvPr/>
        </p:nvCxnSpPr>
        <p:spPr>
          <a:xfrm flipH="1">
            <a:off x="2333250" y="2039800"/>
            <a:ext cx="14700" cy="1152000"/>
          </a:xfrm>
          <a:prstGeom prst="straightConnector1">
            <a:avLst/>
          </a:prstGeom>
          <a:noFill/>
          <a:ln w="38100" cap="flat" cmpd="sng">
            <a:solidFill>
              <a:srgbClr val="EF4423"/>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619" name="Shape 619"/>
        <p:cNvGrpSpPr/>
        <p:nvPr/>
      </p:nvGrpSpPr>
      <p:grpSpPr>
        <a:xfrm>
          <a:off x="0" y="0"/>
          <a:ext cx="0" cy="0"/>
          <a:chOff x="0" y="0"/>
          <a:chExt cx="0" cy="0"/>
        </a:xfrm>
      </p:grpSpPr>
      <p:sp>
        <p:nvSpPr>
          <p:cNvPr id="620" name="Google Shape;620;p70"/>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423"/>
                </a:solidFill>
                <a:latin typeface="Bitter"/>
                <a:ea typeface="Bitter"/>
                <a:cs typeface="Bitter"/>
                <a:sym typeface="Bitter"/>
              </a:rPr>
              <a:t>反思</a:t>
            </a:r>
            <a:endParaRPr sz="3020" b="1">
              <a:solidFill>
                <a:srgbClr val="EF4423"/>
              </a:solidFill>
              <a:latin typeface="Bitter"/>
              <a:ea typeface="Bitter"/>
              <a:cs typeface="Bitter"/>
              <a:sym typeface="Bitter"/>
            </a:endParaRPr>
          </a:p>
        </p:txBody>
      </p:sp>
      <p:sp>
        <p:nvSpPr>
          <p:cNvPr id="621" name="Google Shape;621;p70"/>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622" name="Google Shape;622;p70"/>
          <p:cNvSpPr txBox="1"/>
          <p:nvPr/>
        </p:nvSpPr>
        <p:spPr>
          <a:xfrm>
            <a:off x="647700" y="1057275"/>
            <a:ext cx="4356300" cy="36291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Rubik"/>
              <a:buAutoNum type="arabicPeriod"/>
            </a:pPr>
            <a:r>
              <a:rPr lang="en-GB" sz="2300">
                <a:solidFill>
                  <a:schemeClr val="dk1"/>
                </a:solidFill>
                <a:latin typeface="Rubik"/>
                <a:ea typeface="Rubik"/>
                <a:cs typeface="Rubik"/>
                <a:sym typeface="Rubik"/>
              </a:rPr>
              <a:t>他们最终都达到了相同的目标吗？</a:t>
            </a:r>
            <a:endParaRPr sz="2300">
              <a:solidFill>
                <a:schemeClr val="dk1"/>
              </a:solidFill>
              <a:latin typeface="Rubik"/>
              <a:ea typeface="Rubik"/>
              <a:cs typeface="Rubik"/>
              <a:sym typeface="Rubik"/>
            </a:endParaRPr>
          </a:p>
          <a:p>
            <a:pPr marL="457200" lvl="0" indent="-374650" algn="l" rtl="0">
              <a:spcBef>
                <a:spcPts val="0"/>
              </a:spcBef>
              <a:spcAft>
                <a:spcPts val="0"/>
              </a:spcAft>
              <a:buClr>
                <a:schemeClr val="dk1"/>
              </a:buClr>
              <a:buSzPts val="2300"/>
              <a:buFont typeface="Rubik"/>
              <a:buAutoNum type="arabicPeriod"/>
            </a:pPr>
            <a:r>
              <a:rPr lang="en-GB" sz="2300">
                <a:solidFill>
                  <a:schemeClr val="dk1"/>
                </a:solidFill>
                <a:latin typeface="Rubik"/>
                <a:ea typeface="Rubik"/>
                <a:cs typeface="Rubik"/>
                <a:sym typeface="Rubik"/>
              </a:rPr>
              <a:t>某个算法是否比另一个“更好”？</a:t>
            </a:r>
            <a:endParaRPr sz="2300">
              <a:solidFill>
                <a:schemeClr val="dk1"/>
              </a:solidFill>
              <a:latin typeface="Rubik"/>
              <a:ea typeface="Rubik"/>
              <a:cs typeface="Rubik"/>
              <a:sym typeface="Rubik"/>
            </a:endParaRPr>
          </a:p>
          <a:p>
            <a:pPr marL="457200" lvl="0" indent="-374650" algn="l" rtl="0">
              <a:spcBef>
                <a:spcPts val="0"/>
              </a:spcBef>
              <a:spcAft>
                <a:spcPts val="0"/>
              </a:spcAft>
              <a:buClr>
                <a:schemeClr val="dk1"/>
              </a:buClr>
              <a:buSzPts val="2300"/>
              <a:buFont typeface="Rubik"/>
              <a:buAutoNum type="arabicPeriod"/>
            </a:pPr>
            <a:r>
              <a:rPr lang="en-GB" sz="2300">
                <a:solidFill>
                  <a:schemeClr val="dk1"/>
                </a:solidFill>
                <a:latin typeface="Rubik"/>
                <a:ea typeface="Rubik"/>
                <a:cs typeface="Rubik"/>
                <a:sym typeface="Rubik"/>
              </a:rPr>
              <a:t>你在编写算法时注意到了什么？</a:t>
            </a:r>
            <a:endParaRPr sz="2300">
              <a:solidFill>
                <a:schemeClr val="dk1"/>
              </a:solidFill>
              <a:latin typeface="Rubik"/>
              <a:ea typeface="Rubik"/>
              <a:cs typeface="Rubik"/>
              <a:sym typeface="Rubik"/>
            </a:endParaRPr>
          </a:p>
          <a:p>
            <a:pPr marL="0" lvl="0" indent="0" algn="l" rtl="0">
              <a:spcBef>
                <a:spcPts val="0"/>
              </a:spcBef>
              <a:spcAft>
                <a:spcPts val="0"/>
              </a:spcAft>
              <a:buNone/>
            </a:pPr>
            <a:endParaRPr sz="1800">
              <a:solidFill>
                <a:schemeClr val="dk2"/>
              </a:solidFill>
            </a:endParaRPr>
          </a:p>
        </p:txBody>
      </p:sp>
      <p:pic>
        <p:nvPicPr>
          <p:cNvPr id="623" name="Google Shape;623;p70"/>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624" name="Google Shape;624;p70"/>
          <p:cNvPicPr preferRelativeResize="0"/>
          <p:nvPr/>
        </p:nvPicPr>
        <p:blipFill rotWithShape="1">
          <a:blip r:embed="rId2"/>
          <a:srcRect t="13463" b="28652"/>
          <a:stretch>
            <a:fillRect/>
          </a:stretch>
        </p:blipFill>
        <p:spPr>
          <a:xfrm>
            <a:off x="4530917" y="754413"/>
            <a:ext cx="4184934" cy="3634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628" name="Shape 628"/>
        <p:cNvGrpSpPr/>
        <p:nvPr/>
      </p:nvGrpSpPr>
      <p:grpSpPr>
        <a:xfrm>
          <a:off x="0" y="0"/>
          <a:ext cx="0" cy="0"/>
          <a:chOff x="0" y="0"/>
          <a:chExt cx="0" cy="0"/>
        </a:xfrm>
      </p:grpSpPr>
      <p:sp>
        <p:nvSpPr>
          <p:cNvPr id="629" name="Google Shape;629;p71"/>
          <p:cNvSpPr/>
          <p:nvPr/>
        </p:nvSpPr>
        <p:spPr>
          <a:xfrm>
            <a:off x="169150" y="4556250"/>
            <a:ext cx="404100" cy="4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30" name="Google Shape;630;p71"/>
          <p:cNvPicPr preferRelativeResize="0"/>
          <p:nvPr/>
        </p:nvPicPr>
        <p:blipFill rotWithShape="1">
          <a:blip r:embed="rId2"/>
          <a:srcRect/>
          <a:stretch>
            <a:fillRect/>
          </a:stretch>
        </p:blipFill>
        <p:spPr>
          <a:xfrm>
            <a:off x="147614" y="4549073"/>
            <a:ext cx="440875" cy="452750"/>
          </a:xfrm>
          <a:prstGeom prst="rect">
            <a:avLst/>
          </a:prstGeom>
          <a:noFill/>
          <a:ln>
            <a:noFill/>
          </a:ln>
        </p:spPr>
      </p:pic>
      <p:sp>
        <p:nvSpPr>
          <p:cNvPr id="631" name="Google Shape;631;p71"/>
          <p:cNvSpPr txBox="1"/>
          <p:nvPr>
            <p:ph type="ctrTitle"/>
          </p:nvPr>
        </p:nvSpPr>
        <p:spPr>
          <a:xfrm>
            <a:off x="2340000" y="1815900"/>
            <a:ext cx="4464000" cy="1511700"/>
          </a:xfrm>
          <a:prstGeom prst="rect">
            <a:avLst/>
          </a:prstGeom>
          <a:solidFill>
            <a:srgbClr val="EF4523"/>
          </a:solidFill>
        </p:spPr>
        <p:txBody>
          <a:bodyPr spcFirstLastPara="1" wrap="square" lIns="91425" tIns="91425" rIns="91425" bIns="91425" anchor="ctr" anchorCtr="0">
            <a:normAutofit/>
          </a:bodyPr>
          <a:lstStyle/>
          <a:p>
            <a:pPr marL="0" lvl="0" indent="0" algn="ctr" rtl="0">
              <a:lnSpc>
                <a:spcPct val="115000"/>
              </a:lnSpc>
              <a:spcBef>
                <a:spcPts val="0"/>
              </a:spcBef>
              <a:spcAft>
                <a:spcPts val="1200"/>
              </a:spcAft>
              <a:buNone/>
            </a:pPr>
            <a:r>
              <a:rPr lang="en-GB" sz="4500" b="1">
                <a:solidFill>
                  <a:schemeClr val="lt1"/>
                </a:solidFill>
                <a:latin typeface="Bitter"/>
                <a:ea typeface="Bitter"/>
                <a:cs typeface="Bitter"/>
                <a:sym typeface="Bitter"/>
              </a:rPr>
              <a:t>单元回顾</a:t>
            </a:r>
            <a:endParaRPr sz="4500" b="1">
              <a:solidFill>
                <a:schemeClr val="lt1"/>
              </a:solidFill>
              <a:latin typeface="Bitter"/>
              <a:ea typeface="Bitter"/>
              <a:cs typeface="Bitter"/>
              <a:sym typeface="Bitter"/>
            </a:endParaRPr>
          </a:p>
        </p:txBody>
      </p:sp>
      <p:sp>
        <p:nvSpPr>
          <p:cNvPr id="632" name="Google Shape;632;p71"/>
          <p:cNvSpPr txBox="1"/>
          <p:nvPr>
            <p:ph type="sldNum" idx="12"/>
          </p:nvPr>
        </p:nvSpPr>
        <p:spPr>
          <a:xfrm>
            <a:off x="7818925" y="4578650"/>
            <a:ext cx="1211700" cy="393600"/>
          </a:xfrm>
          <a:prstGeom prst="rect">
            <a:avLst/>
          </a:prstGeom>
          <a:solidFill>
            <a:srgbClr val="EF4523"/>
          </a:solidFill>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chemeClr val="lt1"/>
                </a:solidFill>
                <a:latin typeface="Bitter"/>
                <a:ea typeface="Bitter"/>
                <a:cs typeface="Bitter"/>
                <a:sym typeface="Bitter"/>
              </a:rPr>
              <a:t>dayofai.org | </a:t>
            </a:r>
            <a:fld id="{00000000-1234-1234-1234-123412341234}" type="slidenum">
              <a:rPr lang="en-GB" sz="1200" b="1">
                <a:solidFill>
                  <a:schemeClr val="lt1"/>
                </a:solidFill>
                <a:latin typeface="Bitter"/>
                <a:ea typeface="Bitter"/>
                <a:cs typeface="Bitter"/>
                <a:sym typeface="Bitter"/>
              </a:rPr>
            </a:fld>
            <a:endParaRPr sz="1200" b="1">
              <a:solidFill>
                <a:schemeClr val="lt1"/>
              </a:solidFill>
              <a:latin typeface="Bitter"/>
              <a:ea typeface="Bitter"/>
              <a:cs typeface="Bitter"/>
              <a:sym typeface="Bitte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636" name="Shape 636"/>
        <p:cNvGrpSpPr/>
        <p:nvPr/>
      </p:nvGrpSpPr>
      <p:grpSpPr>
        <a:xfrm>
          <a:off x="0" y="0"/>
          <a:ext cx="0" cy="0"/>
          <a:chOff x="0" y="0"/>
          <a:chExt cx="0" cy="0"/>
        </a:xfrm>
      </p:grpSpPr>
      <p:sp>
        <p:nvSpPr>
          <p:cNvPr id="637" name="Google Shape;637;p72"/>
          <p:cNvSpPr txBox="1"/>
          <p:nvPr>
            <p:ph type="title"/>
          </p:nvPr>
        </p:nvSpPr>
        <p:spPr>
          <a:xfrm>
            <a:off x="311700" y="356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你能解释一下人工智能吗？</a:t>
            </a:r>
            <a:endParaRPr sz="3020" b="1">
              <a:solidFill>
                <a:srgbClr val="EF4523"/>
              </a:solidFill>
              <a:latin typeface="Bitter"/>
              <a:ea typeface="Bitter"/>
              <a:cs typeface="Bitter"/>
              <a:sym typeface="Bitter"/>
            </a:endParaRPr>
          </a:p>
        </p:txBody>
      </p:sp>
      <p:sp>
        <p:nvSpPr>
          <p:cNvPr id="638" name="Google Shape;638;p72"/>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639" name="Google Shape;639;p72"/>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640" name="Google Shape;640;p72"/>
          <p:cNvPicPr preferRelativeResize="0"/>
          <p:nvPr/>
        </p:nvPicPr>
        <p:blipFill>
          <a:blip r:embed="rId2"/>
          <a:stretch>
            <a:fillRect/>
          </a:stretch>
        </p:blipFill>
        <p:spPr>
          <a:xfrm>
            <a:off x="887650" y="1186925"/>
            <a:ext cx="7033901" cy="3956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644" name="Shape 644"/>
        <p:cNvGrpSpPr/>
        <p:nvPr/>
      </p:nvGrpSpPr>
      <p:grpSpPr>
        <a:xfrm>
          <a:off x="0" y="0"/>
          <a:ext cx="0" cy="0"/>
          <a:chOff x="0" y="0"/>
          <a:chExt cx="0" cy="0"/>
        </a:xfrm>
      </p:grpSpPr>
      <p:sp>
        <p:nvSpPr>
          <p:cNvPr id="645" name="Google Shape;645;p73"/>
          <p:cNvSpPr txBox="1"/>
          <p:nvPr>
            <p:ph type="title"/>
          </p:nvPr>
        </p:nvSpPr>
        <p:spPr>
          <a:xfrm>
            <a:off x="510075" y="75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机器如何学习？</a:t>
            </a:r>
            <a:endParaRPr sz="3020" b="1">
              <a:solidFill>
                <a:srgbClr val="EF4523"/>
              </a:solidFill>
              <a:latin typeface="Bitter"/>
              <a:ea typeface="Bitter"/>
              <a:cs typeface="Bitter"/>
              <a:sym typeface="Bitter"/>
            </a:endParaRPr>
          </a:p>
        </p:txBody>
      </p:sp>
      <p:sp>
        <p:nvSpPr>
          <p:cNvPr id="646" name="Google Shape;646;p73"/>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647" name="Google Shape;647;p73"/>
          <p:cNvPicPr preferRelativeResize="0"/>
          <p:nvPr/>
        </p:nvPicPr>
        <p:blipFill rotWithShape="1">
          <a:blip r:embed="rId1"/>
          <a:srcRect/>
          <a:stretch>
            <a:fillRect/>
          </a:stretch>
        </p:blipFill>
        <p:spPr>
          <a:xfrm>
            <a:off x="147614" y="4549073"/>
            <a:ext cx="440875" cy="452750"/>
          </a:xfrm>
          <a:prstGeom prst="rect">
            <a:avLst/>
          </a:prstGeom>
          <a:noFill/>
          <a:ln>
            <a:noFill/>
          </a:ln>
        </p:spPr>
      </p:pic>
      <p:pic>
        <p:nvPicPr>
          <p:cNvPr id="648" name="Google Shape;648;p73"/>
          <p:cNvPicPr preferRelativeResize="0"/>
          <p:nvPr/>
        </p:nvPicPr>
        <p:blipFill>
          <a:blip r:embed="rId2"/>
          <a:stretch>
            <a:fillRect/>
          </a:stretch>
        </p:blipFill>
        <p:spPr>
          <a:xfrm>
            <a:off x="800391" y="2016687"/>
            <a:ext cx="7366584" cy="1877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652" name="Shape 652"/>
        <p:cNvGrpSpPr/>
        <p:nvPr/>
      </p:nvGrpSpPr>
      <p:grpSpPr>
        <a:xfrm>
          <a:off x="0" y="0"/>
          <a:ext cx="0" cy="0"/>
          <a:chOff x="0" y="0"/>
          <a:chExt cx="0" cy="0"/>
        </a:xfrm>
      </p:grpSpPr>
      <p:sp>
        <p:nvSpPr>
          <p:cNvPr id="653" name="Google Shape;653;p74"/>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423"/>
                </a:solidFill>
                <a:latin typeface="Bitter"/>
                <a:ea typeface="Bitter"/>
                <a:cs typeface="Bitter"/>
                <a:sym typeface="Bitter"/>
              </a:rPr>
              <a:t>其他活动与扩展</a:t>
            </a:r>
            <a:endParaRPr sz="3020" b="1">
              <a:solidFill>
                <a:srgbClr val="EF4423"/>
              </a:solidFill>
              <a:latin typeface="Bitter"/>
              <a:ea typeface="Bitter"/>
              <a:cs typeface="Bitter"/>
              <a:sym typeface="Bitter"/>
            </a:endParaRPr>
          </a:p>
        </p:txBody>
      </p:sp>
      <p:sp>
        <p:nvSpPr>
          <p:cNvPr id="654" name="Google Shape;654;p74"/>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655" name="Google Shape;655;p74"/>
          <p:cNvSpPr txBox="1"/>
          <p:nvPr/>
        </p:nvSpPr>
        <p:spPr>
          <a:xfrm>
            <a:off x="647700" y="1057275"/>
            <a:ext cx="4690200" cy="362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100" b="1">
                <a:solidFill>
                  <a:schemeClr val="dk1"/>
                </a:solidFill>
                <a:latin typeface="Rubik"/>
                <a:ea typeface="Rubik"/>
                <a:cs typeface="Rubik"/>
                <a:sym typeface="Rubik"/>
              </a:rPr>
              <a:t>其他活动与扩展</a:t>
            </a:r>
            <a:endParaRPr sz="2100" b="1">
              <a:solidFill>
                <a:schemeClr val="dk1"/>
              </a:solidFill>
              <a:latin typeface="Rubik"/>
              <a:ea typeface="Rubik"/>
              <a:cs typeface="Rubik"/>
              <a:sym typeface="Rubik"/>
            </a:endParaRPr>
          </a:p>
          <a:p>
            <a:pPr marL="457200" lvl="0" indent="-361950" algn="l" rtl="0">
              <a:lnSpc>
                <a:spcPct val="115000"/>
              </a:lnSpc>
              <a:spcBef>
                <a:spcPts val="0"/>
              </a:spcBef>
              <a:spcAft>
                <a:spcPts val="0"/>
              </a:spcAft>
              <a:buClr>
                <a:schemeClr val="dk1"/>
              </a:buClr>
              <a:buSzPts val="2100"/>
              <a:buFont typeface="Rubik"/>
              <a:buChar char="●"/>
            </a:pPr>
            <a:r>
              <a:rPr lang="en-GB" sz="2100" u="sng">
                <a:solidFill>
                  <a:srgbClr val="1155CC"/>
                </a:solidFill>
                <a:latin typeface="Rubik"/>
                <a:ea typeface="Rubik"/>
                <a:cs typeface="Rubik"/>
                <a:sym typeface="Rubik"/>
                <a:hlinkClick r:id="rId1"/>
              </a:rPr>
              <a:t>AI还是非AI工作表</a:t>
            </a:r>
            <a:r>
              <a:rPr lang="en-GB" sz="2100">
                <a:solidFill>
                  <a:schemeClr val="dk1"/>
                </a:solidFill>
                <a:latin typeface="Rubik"/>
                <a:ea typeface="Rubik"/>
                <a:cs typeface="Rubik"/>
                <a:sym typeface="Rubik"/>
              </a:rPr>
              <a:t>（第1课）</a:t>
            </a:r>
            <a:endParaRPr sz="2100">
              <a:solidFill>
                <a:schemeClr val="dk1"/>
              </a:solidFill>
              <a:latin typeface="Rubik"/>
              <a:ea typeface="Rubik"/>
              <a:cs typeface="Rubik"/>
              <a:sym typeface="Rubik"/>
            </a:endParaRPr>
          </a:p>
          <a:p>
            <a:pPr marL="457200" lvl="0" indent="-361950" algn="l" rtl="0">
              <a:lnSpc>
                <a:spcPct val="115000"/>
              </a:lnSpc>
              <a:spcBef>
                <a:spcPts val="0"/>
              </a:spcBef>
              <a:spcAft>
                <a:spcPts val="0"/>
              </a:spcAft>
              <a:buClr>
                <a:schemeClr val="dk1"/>
              </a:buClr>
              <a:buSzPts val="2100"/>
              <a:buFont typeface="Rubik"/>
              <a:buChar char="●"/>
            </a:pPr>
            <a:r>
              <a:rPr lang="en-GB" sz="2100" u="sng">
                <a:solidFill>
                  <a:srgbClr val="1155CC"/>
                </a:solidFill>
                <a:latin typeface="Rubik"/>
                <a:ea typeface="Rubik"/>
                <a:cs typeface="Rubik"/>
                <a:sym typeface="Rubik"/>
                <a:hlinkClick r:id="rId2"/>
              </a:rPr>
              <a:t>快速绘画解释视频</a:t>
            </a:r>
            <a:r>
              <a:rPr lang="en-GB" sz="2100">
                <a:solidFill>
                  <a:schemeClr val="dk1"/>
                </a:solidFill>
                <a:latin typeface="Rubik"/>
                <a:ea typeface="Rubik"/>
                <a:cs typeface="Rubik"/>
                <a:sym typeface="Rubik"/>
              </a:rPr>
              <a:t>（第2课）</a:t>
            </a:r>
            <a:endParaRPr sz="2100">
              <a:solidFill>
                <a:schemeClr val="dk1"/>
              </a:solidFill>
              <a:latin typeface="Rubik"/>
              <a:ea typeface="Rubik"/>
              <a:cs typeface="Rubik"/>
              <a:sym typeface="Rubik"/>
            </a:endParaRPr>
          </a:p>
          <a:p>
            <a:pPr marL="457200" lvl="0" indent="-361950" algn="l" rtl="0">
              <a:lnSpc>
                <a:spcPct val="115000"/>
              </a:lnSpc>
              <a:spcBef>
                <a:spcPts val="0"/>
              </a:spcBef>
              <a:spcAft>
                <a:spcPts val="0"/>
              </a:spcAft>
              <a:buClr>
                <a:schemeClr val="dk1"/>
              </a:buClr>
              <a:buSzPts val="2100"/>
              <a:buFont typeface="Rubik"/>
              <a:buChar char="●"/>
            </a:pPr>
            <a:r>
              <a:rPr lang="en-GB" sz="2100" u="sng">
                <a:solidFill>
                  <a:srgbClr val="1155CC"/>
                </a:solidFill>
                <a:latin typeface="Rubik"/>
                <a:ea typeface="Rubik"/>
                <a:cs typeface="Rubik"/>
                <a:sym typeface="Rubik"/>
                <a:hlinkClick r:id="rId3"/>
              </a:rPr>
              <a:t>算法编写挑战</a:t>
            </a:r>
            <a:r>
              <a:rPr lang="en-GB" sz="2100">
                <a:solidFill>
                  <a:schemeClr val="dk1"/>
                </a:solidFill>
                <a:latin typeface="Rubik"/>
                <a:ea typeface="Rubik"/>
                <a:cs typeface="Rubik"/>
                <a:sym typeface="Rubik"/>
              </a:rPr>
              <a:t>（第3课）</a:t>
            </a:r>
            <a:endParaRPr sz="2100">
              <a:solidFill>
                <a:schemeClr val="dk1"/>
              </a:solidFill>
              <a:latin typeface="Rubik"/>
              <a:ea typeface="Rubik"/>
              <a:cs typeface="Rubik"/>
              <a:sym typeface="Rubik"/>
            </a:endParaRPr>
          </a:p>
          <a:p>
            <a:pPr marL="457200" lvl="0" indent="-361950" algn="l" rtl="0">
              <a:lnSpc>
                <a:spcPct val="115000"/>
              </a:lnSpc>
              <a:spcBef>
                <a:spcPts val="0"/>
              </a:spcBef>
              <a:spcAft>
                <a:spcPts val="0"/>
              </a:spcAft>
              <a:buClr>
                <a:schemeClr val="dk1"/>
              </a:buClr>
              <a:buSzPts val="2100"/>
              <a:buFont typeface="Rubik"/>
              <a:buChar char="●"/>
            </a:pPr>
            <a:r>
              <a:rPr lang="en-GB" sz="2100" u="sng">
                <a:solidFill>
                  <a:srgbClr val="1155CC"/>
                </a:solidFill>
                <a:latin typeface="Rubik"/>
                <a:ea typeface="Rubik"/>
                <a:cs typeface="Rubik"/>
                <a:sym typeface="Rubik"/>
                <a:hlinkClick r:id="rId4"/>
              </a:rPr>
              <a:t>理解算法工作表</a:t>
            </a:r>
            <a:r>
              <a:rPr lang="en-GB" sz="2100">
                <a:solidFill>
                  <a:schemeClr val="dk1"/>
                </a:solidFill>
                <a:latin typeface="Rubik"/>
                <a:ea typeface="Rubik"/>
                <a:cs typeface="Rubik"/>
                <a:sym typeface="Rubik"/>
              </a:rPr>
              <a:t>（第3课）</a:t>
            </a:r>
            <a:endParaRPr sz="3300">
              <a:solidFill>
                <a:schemeClr val="dk1"/>
              </a:solidFill>
              <a:latin typeface="Rubik"/>
              <a:ea typeface="Rubik"/>
              <a:cs typeface="Rubik"/>
              <a:sym typeface="Rubik"/>
            </a:endParaRPr>
          </a:p>
        </p:txBody>
      </p:sp>
      <p:pic>
        <p:nvPicPr>
          <p:cNvPr id="656" name="Google Shape;656;p74"/>
          <p:cNvPicPr preferRelativeResize="0"/>
          <p:nvPr/>
        </p:nvPicPr>
        <p:blipFill rotWithShape="1">
          <a:blip r:embed="rId5"/>
          <a:srcRect/>
          <a:stretch>
            <a:fillRect/>
          </a:stretch>
        </p:blipFill>
        <p:spPr>
          <a:xfrm>
            <a:off x="147614" y="4549073"/>
            <a:ext cx="440875" cy="452750"/>
          </a:xfrm>
          <a:prstGeom prst="rect">
            <a:avLst/>
          </a:prstGeom>
          <a:noFill/>
          <a:ln>
            <a:noFill/>
          </a:ln>
        </p:spPr>
      </p:pic>
      <p:pic>
        <p:nvPicPr>
          <p:cNvPr id="657" name="Google Shape;657;p74"/>
          <p:cNvPicPr preferRelativeResize="0"/>
          <p:nvPr/>
        </p:nvPicPr>
        <p:blipFill rotWithShape="1">
          <a:blip r:embed="rId6"/>
          <a:srcRect t="13463" b="28652"/>
          <a:stretch>
            <a:fillRect/>
          </a:stretch>
        </p:blipFill>
        <p:spPr>
          <a:xfrm>
            <a:off x="4959067" y="829975"/>
            <a:ext cx="4184934" cy="3634675"/>
          </a:xfrm>
          <a:prstGeom prst="rect">
            <a:avLst/>
          </a:prstGeom>
          <a:noFill/>
          <a:ln>
            <a:noFill/>
          </a:ln>
        </p:spPr>
      </p:pic>
      <p:grpSp>
        <p:nvGrpSpPr>
          <p:cNvPr id="658" name="Google Shape;658;p74"/>
          <p:cNvGrpSpPr/>
          <p:nvPr/>
        </p:nvGrpSpPr>
        <p:grpSpPr>
          <a:xfrm>
            <a:off x="638175" y="4640500"/>
            <a:ext cx="3981600" cy="302975"/>
            <a:chOff x="638175" y="4640500"/>
            <a:chExt cx="3981600" cy="302975"/>
          </a:xfrm>
        </p:grpSpPr>
        <p:sp>
          <p:nvSpPr>
            <p:cNvPr id="659" name="Google Shape;659;p74"/>
            <p:cNvSpPr/>
            <p:nvPr/>
          </p:nvSpPr>
          <p:spPr>
            <a:xfrm>
              <a:off x="638175" y="4676775"/>
              <a:ext cx="3981600" cy="266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660" name="Google Shape;660;p74"/>
            <p:cNvSpPr txBox="1"/>
            <p:nvPr/>
          </p:nvSpPr>
          <p:spPr>
            <a:xfrm>
              <a:off x="676275" y="4640500"/>
              <a:ext cx="3905400" cy="2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i="1">
                  <a:solidFill>
                    <a:srgbClr val="EF4523"/>
                  </a:solidFill>
                </a:rPr>
                <a:t>Please delete this slide before sharing with students.</a:t>
              </a:r>
              <a:endParaRPr sz="1100" b="1" i="1">
                <a:solidFill>
                  <a:srgbClr val="EF4523"/>
                </a:solidFill>
              </a:endParaRPr>
            </a:p>
          </p:txBody>
        </p:sp>
      </p:gr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664" name="Shape 664"/>
        <p:cNvGrpSpPr/>
        <p:nvPr/>
      </p:nvGrpSpPr>
      <p:grpSpPr>
        <a:xfrm>
          <a:off x="0" y="0"/>
          <a:ext cx="0" cy="0"/>
          <a:chOff x="0" y="0"/>
          <a:chExt cx="0" cy="0"/>
        </a:xfrm>
      </p:grpSpPr>
      <p:sp>
        <p:nvSpPr>
          <p:cNvPr id="665" name="Google Shape;665;p75"/>
          <p:cNvSpPr txBox="1"/>
          <p:nvPr/>
        </p:nvSpPr>
        <p:spPr>
          <a:xfrm>
            <a:off x="2458475" y="3959075"/>
            <a:ext cx="4227000" cy="354000"/>
          </a:xfrm>
          <a:prstGeom prst="rect">
            <a:avLst/>
          </a:prstGeom>
          <a:noFill/>
          <a:ln>
            <a:noFill/>
          </a:ln>
        </p:spPr>
        <p:txBody>
          <a:bodyPr spcFirstLastPara="1" wrap="square" lIns="91425" tIns="91425" rIns="91425" bIns="91425" anchor="t" anchorCtr="0">
            <a:spAutoFit/>
          </a:bodyPr>
          <a:lstStyle/>
          <a:p>
            <a:pPr marL="0" lvl="0" indent="0" algn="ctr" rtl="0">
              <a:lnSpc>
                <a:spcPct val="123000"/>
              </a:lnSpc>
              <a:spcBef>
                <a:spcPts val="2400"/>
              </a:spcBef>
              <a:spcAft>
                <a:spcPts val="600"/>
              </a:spcAft>
              <a:buNone/>
            </a:pPr>
            <a:r>
              <a:rPr lang="en-GB" sz="1100" b="1">
                <a:solidFill>
                  <a:srgbClr val="FFFFFF"/>
                </a:solidFill>
                <a:latin typeface="Bitter"/>
                <a:ea typeface="Bitter"/>
                <a:cs typeface="Bitter"/>
                <a:sym typeface="Bitter"/>
              </a:rPr>
              <a:t>由以下技术支持</a:t>
            </a:r>
            <a:endParaRPr sz="1100" b="1">
              <a:solidFill>
                <a:srgbClr val="FFFFFF"/>
              </a:solidFill>
              <a:latin typeface="Bitter"/>
              <a:ea typeface="Bitter"/>
              <a:cs typeface="Bitter"/>
              <a:sym typeface="Bitter"/>
            </a:endParaRPr>
          </a:p>
        </p:txBody>
      </p:sp>
      <p:pic>
        <p:nvPicPr>
          <p:cNvPr id="666" name="Google Shape;666;p75"/>
          <p:cNvPicPr preferRelativeResize="0"/>
          <p:nvPr/>
        </p:nvPicPr>
        <p:blipFill>
          <a:blip r:embed="rId2"/>
          <a:stretch>
            <a:fillRect/>
          </a:stretch>
        </p:blipFill>
        <p:spPr>
          <a:xfrm>
            <a:off x="2458475" y="4352370"/>
            <a:ext cx="2003925" cy="310856"/>
          </a:xfrm>
          <a:prstGeom prst="rect">
            <a:avLst/>
          </a:prstGeom>
          <a:noFill/>
          <a:ln>
            <a:noFill/>
          </a:ln>
        </p:spPr>
      </p:pic>
      <p:pic>
        <p:nvPicPr>
          <p:cNvPr id="667" name="Google Shape;667;p75"/>
          <p:cNvPicPr preferRelativeResize="0"/>
          <p:nvPr/>
        </p:nvPicPr>
        <p:blipFill>
          <a:blip r:embed="rId3"/>
          <a:stretch>
            <a:fillRect/>
          </a:stretch>
        </p:blipFill>
        <p:spPr>
          <a:xfrm>
            <a:off x="5023879" y="4352373"/>
            <a:ext cx="1661647" cy="310850"/>
          </a:xfrm>
          <a:prstGeom prst="rect">
            <a:avLst/>
          </a:prstGeom>
          <a:noFill/>
          <a:ln>
            <a:noFill/>
          </a:ln>
        </p:spPr>
      </p:pic>
      <p:sp>
        <p:nvSpPr>
          <p:cNvPr id="668" name="Google Shape;668;p75"/>
          <p:cNvSpPr txBox="1"/>
          <p:nvPr/>
        </p:nvSpPr>
        <p:spPr>
          <a:xfrm>
            <a:off x="1113600" y="558750"/>
            <a:ext cx="691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Rubik"/>
                <a:ea typeface="Rubik"/>
                <a:cs typeface="Rubik"/>
                <a:sym typeface="Rubik"/>
              </a:rPr>
              <a:t>改编自以下课程开发</a:t>
            </a:r>
            <a:endParaRPr b="1">
              <a:solidFill>
                <a:schemeClr val="lt1"/>
              </a:solidFill>
              <a:latin typeface="Rubik"/>
              <a:ea typeface="Rubik"/>
              <a:cs typeface="Rubik"/>
              <a:sym typeface="Rubik"/>
            </a:endParaRPr>
          </a:p>
        </p:txBody>
      </p:sp>
      <p:pic>
        <p:nvPicPr>
          <p:cNvPr id="669" name="Google Shape;669;p75"/>
          <p:cNvPicPr preferRelativeResize="0"/>
          <p:nvPr/>
        </p:nvPicPr>
        <p:blipFill>
          <a:blip r:embed="rId4"/>
          <a:stretch>
            <a:fillRect/>
          </a:stretch>
        </p:blipFill>
        <p:spPr>
          <a:xfrm>
            <a:off x="4152900" y="2607875"/>
            <a:ext cx="838200" cy="295275"/>
          </a:xfrm>
          <a:prstGeom prst="rect">
            <a:avLst/>
          </a:prstGeom>
          <a:noFill/>
          <a:ln>
            <a:noFill/>
          </a:ln>
        </p:spPr>
      </p:pic>
      <p:pic>
        <p:nvPicPr>
          <p:cNvPr id="670" name="Google Shape;670;p75"/>
          <p:cNvPicPr preferRelativeResize="0"/>
          <p:nvPr/>
        </p:nvPicPr>
        <p:blipFill>
          <a:blip r:embed="rId5"/>
          <a:stretch>
            <a:fillRect/>
          </a:stretch>
        </p:blipFill>
        <p:spPr>
          <a:xfrm>
            <a:off x="3482502" y="1187974"/>
            <a:ext cx="2178975" cy="1017100"/>
          </a:xfrm>
          <a:prstGeom prst="rect">
            <a:avLst/>
          </a:prstGeom>
          <a:noFill/>
          <a:ln>
            <a:noFill/>
          </a:ln>
        </p:spPr>
      </p:pic>
      <p:sp>
        <p:nvSpPr>
          <p:cNvPr id="671" name="Google Shape;671;p75"/>
          <p:cNvSpPr txBox="1"/>
          <p:nvPr/>
        </p:nvSpPr>
        <p:spPr>
          <a:xfrm>
            <a:off x="1729200" y="3001663"/>
            <a:ext cx="5685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lt1"/>
                </a:solidFill>
                <a:latin typeface="Rubik"/>
                <a:ea typeface="Rubik"/>
                <a:cs typeface="Rubik"/>
                <a:sym typeface="Rubik"/>
              </a:rPr>
              <a:t>遵循 </a:t>
            </a:r>
            <a:r>
              <a:rPr lang="en-GB" sz="1200">
                <a:solidFill>
                  <a:schemeClr val="lt1"/>
                </a:solidFill>
                <a:uFill>
                  <a:noFill/>
                </a:uFill>
                <a:latin typeface="Rubik"/>
                <a:ea typeface="Rubik"/>
                <a:cs typeface="Rubik"/>
                <a:sym typeface="Rubik"/>
                <a:hlinkClick r:id="rId6"/>
              </a:rPr>
              <a:t>知识共享署名-非商业性使用 4.0 国际许可协议</a:t>
            </a:r>
            <a:r>
              <a:rPr lang="en-GB" sz="1200">
                <a:solidFill>
                  <a:schemeClr val="lt1"/>
                </a:solidFill>
                <a:latin typeface="Rubik"/>
                <a:ea typeface="Rubik"/>
                <a:cs typeface="Rubik"/>
                <a:sym typeface="Rubik"/>
              </a:rPr>
              <a:t>。</a:t>
            </a:r>
            <a:endParaRPr sz="1200">
              <a:solidFill>
                <a:schemeClr val="lt1"/>
              </a:solidFill>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31" name="Shape 131"/>
        <p:cNvGrpSpPr/>
        <p:nvPr/>
      </p:nvGrpSpPr>
      <p:grpSpPr>
        <a:xfrm>
          <a:off x="0" y="0"/>
          <a:ext cx="0" cy="0"/>
          <a:chOff x="0" y="0"/>
          <a:chExt cx="0" cy="0"/>
        </a:xfrm>
      </p:grpSpPr>
      <p:pic>
        <p:nvPicPr>
          <p:cNvPr id="132" name="Google Shape;132;p24"/>
          <p:cNvPicPr preferRelativeResize="0"/>
          <p:nvPr/>
        </p:nvPicPr>
        <p:blipFill rotWithShape="1">
          <a:blip r:embed="rId2"/>
          <a:srcRect/>
          <a:stretch>
            <a:fillRect/>
          </a:stretch>
        </p:blipFill>
        <p:spPr>
          <a:xfrm>
            <a:off x="147614" y="4549073"/>
            <a:ext cx="440875" cy="452750"/>
          </a:xfrm>
          <a:prstGeom prst="rect">
            <a:avLst/>
          </a:prstGeom>
          <a:noFill/>
          <a:ln>
            <a:noFill/>
          </a:ln>
        </p:spPr>
      </p:pic>
      <p:sp>
        <p:nvSpPr>
          <p:cNvPr id="133" name="Google Shape;133;p24"/>
          <p:cNvSpPr txBox="1"/>
          <p:nvPr>
            <p:ph type="title"/>
          </p:nvPr>
        </p:nvSpPr>
        <p:spPr>
          <a:xfrm>
            <a:off x="57150" y="445025"/>
            <a:ext cx="8775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schemeClr val="lt1"/>
                </a:solidFill>
                <a:latin typeface="Rubik"/>
                <a:ea typeface="Rubik"/>
                <a:cs typeface="Rubik"/>
                <a:sym typeface="Rubik"/>
              </a:rPr>
              <a:t>智能</a:t>
            </a:r>
            <a:endParaRPr b="1">
              <a:solidFill>
                <a:schemeClr val="lt1"/>
              </a:solidFill>
              <a:latin typeface="Rubik"/>
              <a:ea typeface="Rubik"/>
              <a:cs typeface="Rubik"/>
              <a:sym typeface="Rubik"/>
            </a:endParaRPr>
          </a:p>
        </p:txBody>
      </p:sp>
      <p:sp>
        <p:nvSpPr>
          <p:cNvPr id="134" name="Google Shape;134;p24"/>
          <p:cNvSpPr txBox="1"/>
          <p:nvPr>
            <p:ph type="body" idx="1"/>
          </p:nvPr>
        </p:nvSpPr>
        <p:spPr>
          <a:xfrm>
            <a:off x="147625" y="1132675"/>
            <a:ext cx="4460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b="1">
                <a:solidFill>
                  <a:schemeClr val="lt1"/>
                </a:solidFill>
                <a:latin typeface="Rubik"/>
                <a:ea typeface="Rubik"/>
                <a:cs typeface="Rubik"/>
                <a:sym typeface="Rubik"/>
              </a:rPr>
              <a:t>智能意味着你能够学习和理解。</a:t>
            </a:r>
            <a:endParaRPr sz="2400" b="1">
              <a:solidFill>
                <a:schemeClr val="lt1"/>
              </a:solidFill>
              <a:latin typeface="Rubik"/>
              <a:ea typeface="Rubik"/>
              <a:cs typeface="Rubik"/>
              <a:sym typeface="Rubik"/>
            </a:endParaRPr>
          </a:p>
          <a:p>
            <a:pPr marL="0" lvl="0" indent="0" algn="l" rtl="0">
              <a:spcBef>
                <a:spcPts val="1200"/>
              </a:spcBef>
              <a:spcAft>
                <a:spcPts val="0"/>
              </a:spcAft>
              <a:buNone/>
            </a:pPr>
            <a:endParaRPr sz="2400" b="1">
              <a:solidFill>
                <a:schemeClr val="lt1"/>
              </a:solidFill>
              <a:latin typeface="Rubik"/>
              <a:ea typeface="Rubik"/>
              <a:cs typeface="Rubik"/>
              <a:sym typeface="Rubik"/>
            </a:endParaRPr>
          </a:p>
          <a:p>
            <a:pPr marL="0" lvl="0" indent="0" algn="l" rtl="0">
              <a:spcBef>
                <a:spcPts val="1200"/>
              </a:spcBef>
              <a:spcAft>
                <a:spcPts val="1200"/>
              </a:spcAft>
              <a:buNone/>
            </a:pPr>
            <a:r>
              <a:rPr lang="en-GB" sz="2400" b="1">
                <a:solidFill>
                  <a:schemeClr val="lt1"/>
                </a:solidFill>
                <a:latin typeface="Rubik"/>
                <a:ea typeface="Rubik"/>
                <a:cs typeface="Rubik"/>
                <a:sym typeface="Rubik"/>
              </a:rPr>
              <a:t>是什么让我们变得智能？</a:t>
            </a:r>
            <a:endParaRPr sz="2400" b="1">
              <a:solidFill>
                <a:schemeClr val="lt1"/>
              </a:solidFill>
              <a:latin typeface="Rubik"/>
              <a:ea typeface="Rubik"/>
              <a:cs typeface="Rubik"/>
              <a:sym typeface="Rubik"/>
            </a:endParaRPr>
          </a:p>
        </p:txBody>
      </p:sp>
      <p:sp>
        <p:nvSpPr>
          <p:cNvPr id="135" name="Google Shape;135;p2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pic>
        <p:nvPicPr>
          <p:cNvPr id="136" name="Google Shape;136;p24" title="File:Creative Problem Solving at Work - Illustration.jpg ..."/>
          <p:cNvPicPr preferRelativeResize="0"/>
          <p:nvPr/>
        </p:nvPicPr>
        <p:blipFill>
          <a:blip r:embed="rId3"/>
          <a:stretch>
            <a:fillRect/>
          </a:stretch>
        </p:blipFill>
        <p:spPr>
          <a:xfrm>
            <a:off x="5104700" y="796471"/>
            <a:ext cx="3573724" cy="2525001"/>
          </a:xfrm>
          <a:prstGeom prst="rect">
            <a:avLst/>
          </a:prstGeom>
          <a:noFill/>
          <a:ln>
            <a:noFill/>
          </a:ln>
        </p:spPr>
      </p:pic>
      <p:sp>
        <p:nvSpPr>
          <p:cNvPr id="137" name="Google Shape;137;p24"/>
          <p:cNvSpPr txBox="1"/>
          <p:nvPr/>
        </p:nvSpPr>
        <p:spPr>
          <a:xfrm>
            <a:off x="5152650" y="3754850"/>
            <a:ext cx="3868500" cy="7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lt1"/>
                </a:solidFill>
                <a:latin typeface="Rubik"/>
                <a:ea typeface="Rubik"/>
                <a:cs typeface="Rubik"/>
                <a:sym typeface="Rubik"/>
              </a:rPr>
              <a:t>我们能够理解、学习和规划。</a:t>
            </a:r>
            <a:endParaRPr sz="2400" b="1">
              <a:solidFill>
                <a:schemeClr val="lt1"/>
              </a:solidFill>
              <a:latin typeface="Rubik"/>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41" name="Shape 141"/>
        <p:cNvGrpSpPr/>
        <p:nvPr/>
      </p:nvGrpSpPr>
      <p:grpSpPr>
        <a:xfrm>
          <a:off x="0" y="0"/>
          <a:ext cx="0" cy="0"/>
          <a:chOff x="0" y="0"/>
          <a:chExt cx="0" cy="0"/>
        </a:xfrm>
      </p:grpSpPr>
      <p:sp>
        <p:nvSpPr>
          <p:cNvPr id="142" name="Google Shape;142;p25"/>
          <p:cNvSpPr txBox="1"/>
          <p:nvPr>
            <p:ph type="ctrTitle"/>
          </p:nvPr>
        </p:nvSpPr>
        <p:spPr>
          <a:xfrm>
            <a:off x="481050" y="2116675"/>
            <a:ext cx="4970100" cy="1606200"/>
          </a:xfrm>
          <a:prstGeom prst="rect">
            <a:avLst/>
          </a:prstGeom>
        </p:spPr>
        <p:txBody>
          <a:bodyPr spcFirstLastPara="1" wrap="square" lIns="91425" tIns="91425" rIns="91425" bIns="91425" anchor="b" anchorCtr="0">
            <a:noAutofit/>
          </a:bodyPr>
          <a:lstStyle/>
          <a:p>
            <a:pPr marL="0" lvl="0" indent="457200" algn="l" rtl="0">
              <a:spcBef>
                <a:spcPts val="0"/>
              </a:spcBef>
              <a:spcAft>
                <a:spcPts val="0"/>
              </a:spcAft>
              <a:buSzPts val="1100"/>
              <a:buNone/>
            </a:pPr>
            <a:endParaRPr sz="3680" b="1">
              <a:solidFill>
                <a:schemeClr val="lt1"/>
              </a:solidFill>
              <a:latin typeface="Rubik"/>
              <a:ea typeface="Rubik"/>
              <a:cs typeface="Rubik"/>
              <a:sym typeface="Rubik"/>
            </a:endParaRPr>
          </a:p>
          <a:p>
            <a:pPr marL="0" lvl="0" indent="457200" algn="l" rtl="0">
              <a:spcBef>
                <a:spcPts val="0"/>
              </a:spcBef>
              <a:spcAft>
                <a:spcPts val="0"/>
              </a:spcAft>
              <a:buSzPts val="1100"/>
              <a:buNone/>
            </a:pPr>
            <a:endParaRPr sz="3680" b="1">
              <a:solidFill>
                <a:schemeClr val="lt1"/>
              </a:solidFill>
              <a:latin typeface="Rubik"/>
              <a:ea typeface="Rubik"/>
              <a:cs typeface="Rubik"/>
              <a:sym typeface="Rubik"/>
            </a:endParaRPr>
          </a:p>
          <a:p>
            <a:pPr marL="0" lvl="0" indent="457200" algn="l" rtl="0">
              <a:spcBef>
                <a:spcPts val="0"/>
              </a:spcBef>
              <a:spcAft>
                <a:spcPts val="0"/>
              </a:spcAft>
              <a:buSzPts val="1100"/>
              <a:buNone/>
            </a:pPr>
            <a:r>
              <a:rPr lang="en-GB" sz="3680" b="1">
                <a:solidFill>
                  <a:schemeClr val="lt1"/>
                </a:solidFill>
                <a:latin typeface="Rubik"/>
                <a:ea typeface="Rubik"/>
                <a:cs typeface="Rubik"/>
                <a:sym typeface="Rubik"/>
              </a:rPr>
              <a:t>人工智能（AI）</a:t>
            </a:r>
            <a:endParaRPr sz="3680">
              <a:solidFill>
                <a:schemeClr val="lt1"/>
              </a:solidFill>
              <a:latin typeface="Rubik"/>
              <a:ea typeface="Rubik"/>
              <a:cs typeface="Rubik"/>
              <a:sym typeface="Rubik"/>
            </a:endParaRPr>
          </a:p>
          <a:p>
            <a:pPr marL="457200" lvl="0" indent="0" algn="l" rtl="0">
              <a:lnSpc>
                <a:spcPct val="115000"/>
              </a:lnSpc>
              <a:spcBef>
                <a:spcPts val="0"/>
              </a:spcBef>
              <a:spcAft>
                <a:spcPts val="0"/>
              </a:spcAft>
              <a:buNone/>
            </a:pPr>
            <a:endParaRPr sz="3000">
              <a:solidFill>
                <a:schemeClr val="lt1"/>
              </a:solidFill>
              <a:latin typeface="Rubik"/>
              <a:ea typeface="Rubik"/>
              <a:cs typeface="Rubik"/>
              <a:sym typeface="Rubik"/>
            </a:endParaRPr>
          </a:p>
          <a:p>
            <a:pPr marL="457200" lvl="0" indent="0" algn="l" rtl="0">
              <a:lnSpc>
                <a:spcPct val="115000"/>
              </a:lnSpc>
              <a:spcBef>
                <a:spcPts val="0"/>
              </a:spcBef>
              <a:spcAft>
                <a:spcPts val="0"/>
              </a:spcAft>
              <a:buNone/>
            </a:pPr>
            <a:r>
              <a:rPr lang="en-GB" sz="2300" b="1">
                <a:solidFill>
                  <a:schemeClr val="lt1"/>
                </a:solidFill>
                <a:latin typeface="Rubik"/>
                <a:ea typeface="Rubik"/>
                <a:cs typeface="Rubik"/>
                <a:sym typeface="Rubik"/>
              </a:rPr>
              <a:t>由人类编写的程序，使计算机能够以类似人类智能的方式执行看似智能（或聪明）的任务。</a:t>
            </a:r>
            <a:endParaRPr sz="3200" b="1">
              <a:solidFill>
                <a:schemeClr val="lt1"/>
              </a:solidFill>
              <a:latin typeface="Rubik"/>
              <a:ea typeface="Rubik"/>
              <a:cs typeface="Rubik"/>
              <a:sym typeface="Rubik"/>
            </a:endParaRPr>
          </a:p>
        </p:txBody>
      </p:sp>
      <p:pic>
        <p:nvPicPr>
          <p:cNvPr id="143" name="Google Shape;143;p25"/>
          <p:cNvPicPr preferRelativeResize="0"/>
          <p:nvPr/>
        </p:nvPicPr>
        <p:blipFill rotWithShape="1">
          <a:blip r:embed="rId2"/>
          <a:srcRect/>
          <a:stretch>
            <a:fillRect/>
          </a:stretch>
        </p:blipFill>
        <p:spPr>
          <a:xfrm>
            <a:off x="147614" y="4549073"/>
            <a:ext cx="440875" cy="452750"/>
          </a:xfrm>
          <a:prstGeom prst="rect">
            <a:avLst/>
          </a:prstGeom>
          <a:noFill/>
          <a:ln>
            <a:noFill/>
          </a:ln>
        </p:spPr>
      </p:pic>
      <p:sp>
        <p:nvSpPr>
          <p:cNvPr id="144" name="Google Shape;144;p25"/>
          <p:cNvSpPr txBox="1"/>
          <p:nvPr/>
        </p:nvSpPr>
        <p:spPr>
          <a:xfrm>
            <a:off x="6672372" y="4578638"/>
            <a:ext cx="23583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FFFFFF"/>
                </a:solidFill>
                <a:latin typeface="Bitter"/>
                <a:ea typeface="Bitter"/>
                <a:cs typeface="Bitter"/>
                <a:sym typeface="Bitter"/>
              </a:rPr>
              <a:t>dayofai.org | </a:t>
            </a:r>
            <a:fld id="{00000000-1234-1234-1234-123412341234}" type="slidenum">
              <a:rPr lang="en-GB" sz="1200" b="1">
                <a:solidFill>
                  <a:srgbClr val="FFFFFF"/>
                </a:solidFill>
                <a:latin typeface="Bitter"/>
                <a:ea typeface="Bitter"/>
                <a:cs typeface="Bitter"/>
                <a:sym typeface="Bitter"/>
              </a:rPr>
            </a:fld>
            <a:endParaRPr sz="1200" b="1">
              <a:solidFill>
                <a:srgbClr val="FFFFFF"/>
              </a:solidFill>
              <a:latin typeface="Bitter"/>
              <a:ea typeface="Bitter"/>
              <a:cs typeface="Bitter"/>
              <a:sym typeface="Bitter"/>
            </a:endParaRPr>
          </a:p>
        </p:txBody>
      </p:sp>
      <p:pic>
        <p:nvPicPr>
          <p:cNvPr id="145" name="Google Shape;145;p25"/>
          <p:cNvPicPr preferRelativeResize="0"/>
          <p:nvPr/>
        </p:nvPicPr>
        <p:blipFill>
          <a:blip r:embed="rId3"/>
          <a:stretch>
            <a:fillRect/>
          </a:stretch>
        </p:blipFill>
        <p:spPr>
          <a:xfrm>
            <a:off x="6079375" y="1414350"/>
            <a:ext cx="2143125"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147625" y="14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srgbClr val="EF4523"/>
                </a:solidFill>
                <a:latin typeface="Bitter"/>
                <a:ea typeface="Bitter"/>
                <a:cs typeface="Bitter"/>
                <a:sym typeface="Bitter"/>
              </a:rPr>
              <a:t>人工智能示例</a:t>
            </a:r>
            <a:endParaRPr sz="3020" b="1">
              <a:solidFill>
                <a:srgbClr val="EF4523"/>
              </a:solidFill>
              <a:latin typeface="Bitter"/>
              <a:ea typeface="Bitter"/>
              <a:cs typeface="Bitter"/>
              <a:sym typeface="Bitter"/>
            </a:endParaRPr>
          </a:p>
        </p:txBody>
      </p:sp>
      <p:sp>
        <p:nvSpPr>
          <p:cNvPr id="151" name="Google Shape;151;p26"/>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EF4523"/>
                </a:solidFill>
                <a:latin typeface="Bitter"/>
                <a:ea typeface="Bitter"/>
                <a:cs typeface="Bitter"/>
                <a:sym typeface="Bitter"/>
              </a:rPr>
              <a:t>dayofai.org | </a:t>
            </a:r>
            <a:fld id="{00000000-1234-1234-1234-123412341234}" type="slidenum">
              <a:rPr lang="en-GB" sz="1200" b="1">
                <a:solidFill>
                  <a:srgbClr val="EF4523"/>
                </a:solidFill>
                <a:latin typeface="Bitter"/>
                <a:ea typeface="Bitter"/>
                <a:cs typeface="Bitter"/>
                <a:sym typeface="Bitter"/>
              </a:rPr>
            </a:fld>
            <a:endParaRPr sz="1200" b="1">
              <a:solidFill>
                <a:srgbClr val="EF4523"/>
              </a:solidFill>
              <a:latin typeface="Bitter"/>
              <a:ea typeface="Bitter"/>
              <a:cs typeface="Bitter"/>
              <a:sym typeface="Bitter"/>
            </a:endParaRPr>
          </a:p>
        </p:txBody>
      </p:sp>
      <p:pic>
        <p:nvPicPr>
          <p:cNvPr id="152" name="Google Shape;152;p26"/>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153" name="Google Shape;153;p26"/>
          <p:cNvSpPr txBox="1"/>
          <p:nvPr/>
        </p:nvSpPr>
        <p:spPr>
          <a:xfrm>
            <a:off x="363725" y="1159325"/>
            <a:ext cx="20316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dk1"/>
                </a:solidFill>
                <a:latin typeface="Rubik"/>
                <a:ea typeface="Rubik"/>
                <a:cs typeface="Rubik"/>
                <a:sym typeface="Rubik"/>
              </a:rPr>
              <a:t>你认为这些程序和设备是人工智能吗？</a:t>
            </a:r>
            <a:endParaRPr sz="2400" b="1">
              <a:solidFill>
                <a:schemeClr val="dk1"/>
              </a:solidFill>
              <a:latin typeface="Rubik"/>
              <a:ea typeface="Rubik"/>
              <a:cs typeface="Rubik"/>
              <a:sym typeface="Rubik"/>
            </a:endParaRPr>
          </a:p>
        </p:txBody>
      </p:sp>
      <p:pic>
        <p:nvPicPr>
          <p:cNvPr id="154" name="Google Shape;154;p26"/>
          <p:cNvPicPr preferRelativeResize="0"/>
          <p:nvPr/>
        </p:nvPicPr>
        <p:blipFill>
          <a:blip r:embed="rId2"/>
          <a:stretch>
            <a:fillRect/>
          </a:stretch>
        </p:blipFill>
        <p:spPr>
          <a:xfrm>
            <a:off x="2524024" y="881066"/>
            <a:ext cx="6011338" cy="3381361"/>
          </a:xfrm>
          <a:prstGeom prst="rect">
            <a:avLst/>
          </a:prstGeom>
          <a:noFill/>
          <a:ln>
            <a:noFill/>
          </a:ln>
        </p:spPr>
      </p:pic>
      <p:sp>
        <p:nvSpPr>
          <p:cNvPr id="155" name="Google Shape;155;p26"/>
          <p:cNvSpPr txBox="1"/>
          <p:nvPr/>
        </p:nvSpPr>
        <p:spPr>
          <a:xfrm>
            <a:off x="3173725" y="4116850"/>
            <a:ext cx="2468400" cy="2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Rubik"/>
                <a:ea typeface="Rubik"/>
                <a:cs typeface="Rubik"/>
                <a:sym typeface="Rubik"/>
              </a:rPr>
              <a:t>音乐流媒体应用</a:t>
            </a:r>
            <a:endParaRPr sz="1800">
              <a:solidFill>
                <a:schemeClr val="dk2"/>
              </a:solidFill>
              <a:latin typeface="Rubik"/>
              <a:ea typeface="Rubik"/>
              <a:cs typeface="Rubik"/>
              <a:sym typeface="Rubik"/>
            </a:endParaRPr>
          </a:p>
        </p:txBody>
      </p:sp>
      <p:sp>
        <p:nvSpPr>
          <p:cNvPr id="156" name="Google Shape;156;p26"/>
          <p:cNvSpPr txBox="1"/>
          <p:nvPr/>
        </p:nvSpPr>
        <p:spPr>
          <a:xfrm>
            <a:off x="6453325" y="40169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dk2"/>
                </a:solidFill>
                <a:latin typeface="Rubik"/>
                <a:ea typeface="Rubik"/>
                <a:cs typeface="Rubik"/>
                <a:sym typeface="Rubik"/>
              </a:rPr>
              <a:t>天气应用</a:t>
            </a:r>
            <a:endParaRPr sz="1800">
              <a:solidFill>
                <a:schemeClr val="dk2"/>
              </a:solidFill>
              <a:latin typeface="Rubik"/>
              <a:ea typeface="Rubik"/>
              <a:cs typeface="Rubik"/>
              <a:sym typeface="Rubik"/>
            </a:endParaRPr>
          </a:p>
        </p:txBody>
      </p:sp>
      <p:sp>
        <p:nvSpPr>
          <p:cNvPr id="157" name="Google Shape;157;p26"/>
          <p:cNvSpPr txBox="1"/>
          <p:nvPr/>
        </p:nvSpPr>
        <p:spPr>
          <a:xfrm>
            <a:off x="5897425" y="716000"/>
            <a:ext cx="3027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latin typeface="Rubik"/>
                <a:ea typeface="Rubik"/>
                <a:cs typeface="Rubik"/>
                <a:sym typeface="Rubik"/>
              </a:rPr>
              <a:t>电影流媒体程序</a:t>
            </a:r>
            <a:endParaRPr sz="1800">
              <a:solidFill>
                <a:schemeClr val="dk2"/>
              </a:solidFill>
              <a:latin typeface="Rubik"/>
              <a:ea typeface="Rubik"/>
              <a:cs typeface="Rubik"/>
              <a:sym typeface="Rubik"/>
            </a:endParaRPr>
          </a:p>
        </p:txBody>
      </p:sp>
      <p:sp>
        <p:nvSpPr>
          <p:cNvPr id="158" name="Google Shape;158;p26"/>
          <p:cNvSpPr txBox="1"/>
          <p:nvPr/>
        </p:nvSpPr>
        <p:spPr>
          <a:xfrm>
            <a:off x="3453325" y="240132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dk2"/>
                </a:solidFill>
                <a:latin typeface="Rubik"/>
                <a:ea typeface="Rubik"/>
                <a:cs typeface="Rubik"/>
                <a:sym typeface="Rubik"/>
              </a:rPr>
              <a:t>数字地图</a:t>
            </a:r>
            <a:endParaRPr sz="1800">
              <a:solidFill>
                <a:schemeClr val="dk2"/>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62" name="Shape 162"/>
        <p:cNvGrpSpPr/>
        <p:nvPr/>
      </p:nvGrpSpPr>
      <p:grpSpPr>
        <a:xfrm>
          <a:off x="0" y="0"/>
          <a:ext cx="0" cy="0"/>
          <a:chOff x="0" y="0"/>
          <a:chExt cx="0" cy="0"/>
        </a:xfrm>
      </p:grpSpPr>
      <p:sp>
        <p:nvSpPr>
          <p:cNvPr id="163" name="Google Shape;163;p27"/>
          <p:cNvSpPr txBox="1"/>
          <p:nvPr>
            <p:ph type="ctrTitle"/>
          </p:nvPr>
        </p:nvSpPr>
        <p:spPr>
          <a:xfrm>
            <a:off x="311708" y="1545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4280" b="1">
                <a:solidFill>
                  <a:schemeClr val="lt1"/>
                </a:solidFill>
                <a:latin typeface="Rubik"/>
                <a:ea typeface="Rubik"/>
                <a:cs typeface="Rubik"/>
                <a:sym typeface="Rubik"/>
              </a:rPr>
              <a:t>什么使机器变得智能？</a:t>
            </a:r>
            <a:endParaRPr sz="4280" b="1">
              <a:solidFill>
                <a:schemeClr val="lt1"/>
              </a:solidFill>
              <a:latin typeface="Rubik"/>
              <a:ea typeface="Rubik"/>
              <a:cs typeface="Rubik"/>
              <a:sym typeface="Rubik"/>
            </a:endParaRPr>
          </a:p>
        </p:txBody>
      </p:sp>
      <p:sp>
        <p:nvSpPr>
          <p:cNvPr id="164" name="Google Shape;164;p27"/>
          <p:cNvSpPr txBox="1"/>
          <p:nvPr>
            <p:ph type="sldNum" idx="12"/>
          </p:nvPr>
        </p:nvSpPr>
        <p:spPr>
          <a:xfrm>
            <a:off x="6672372" y="4578638"/>
            <a:ext cx="235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65" name="Google Shape;165;p27"/>
          <p:cNvPicPr preferRelativeResize="0"/>
          <p:nvPr/>
        </p:nvPicPr>
        <p:blipFill rotWithShape="1">
          <a:blip r:embed="rId2"/>
          <a:srcRect/>
          <a:stretch>
            <a:fillRect/>
          </a:stretch>
        </p:blipFill>
        <p:spPr>
          <a:xfrm>
            <a:off x="147614" y="4549073"/>
            <a:ext cx="440875" cy="452750"/>
          </a:xfrm>
          <a:prstGeom prst="rect">
            <a:avLst/>
          </a:prstGeom>
          <a:noFill/>
          <a:ln>
            <a:noFill/>
          </a:ln>
        </p:spPr>
      </p:pic>
    </p:spTree>
  </p:cSld>
  <p:clrMapOvr>
    <a:masterClrMapping/>
  </p:clrMapOvr>
</p:sld>
</file>

<file path=ppt/tags/tag1.xml><?xml version="1.0" encoding="utf-8"?>
<p:tagLst xmlns:p="http://schemas.openxmlformats.org/presentationml/2006/main">
  <p:tag name="commondata" val="eyJoZGlkIjoiOTIwN2EzODliYTU5ODJlZDE0OGQ5OWJkNWVlZTM2ZjcifQ=="/>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3498</Words>
  <Application>WPS 演示</Application>
  <PresentationFormat/>
  <Paragraphs>557</Paragraphs>
  <Slides>57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57</vt:i4>
      </vt:variant>
    </vt:vector>
  </HeadingPairs>
  <TitlesOfParts>
    <vt:vector size="71" baseType="lpstr">
      <vt:lpstr>Arial</vt:lpstr>
      <vt:lpstr>宋体</vt:lpstr>
      <vt:lpstr>Wingdings</vt:lpstr>
      <vt:lpstr>Arial</vt:lpstr>
      <vt:lpstr>Bangers</vt:lpstr>
      <vt:lpstr>Abel</vt:lpstr>
      <vt:lpstr>Righteous</vt:lpstr>
      <vt:lpstr>Bitter</vt:lpstr>
      <vt:lpstr>Rubik</vt:lpstr>
      <vt:lpstr>微软雅黑</vt:lpstr>
      <vt:lpstr>Arial Unicode MS</vt:lpstr>
      <vt:lpstr>Carme</vt:lpstr>
      <vt:lpstr>Roboto</vt:lpstr>
      <vt:lpstr>Simple Light</vt:lpstr>
      <vt:lpstr>什么是人工智能？</vt:lpstr>
      <vt:lpstr>什么是人工智能？</vt:lpstr>
      <vt:lpstr>第一课：什么是人工智能？</vt:lpstr>
      <vt:lpstr>当你看到或听到以下内容时，你会想到什么：  人工智能？</vt:lpstr>
      <vt:lpstr>人工的</vt:lpstr>
      <vt:lpstr>智能</vt:lpstr>
      <vt:lpstr>由人类编写的程序，使计算机能够以类似人类智能的方式执行看似智能（或聪明）的任务。</vt:lpstr>
      <vt:lpstr>人工智能示例</vt:lpstr>
      <vt:lpstr>什么使机器变得智能？</vt:lpstr>
      <vt:lpstr>玩具宠物机器人</vt:lpstr>
      <vt:lpstr>人工智能的核心概念</vt:lpstr>
      <vt:lpstr>玩具宠物机器人</vt:lpstr>
      <vt:lpstr>玩具宠物机器人</vt:lpstr>
      <vt:lpstr>玩具宠物机器人</vt:lpstr>
      <vt:lpstr>玩具宠物机器人</vt:lpstr>
      <vt:lpstr>玩具宠物机器人</vt:lpstr>
      <vt:lpstr>这是AI吗？</vt:lpstr>
      <vt:lpstr>这是AI吗？</vt:lpstr>
      <vt:lpstr>轮到你了！记住关键问题</vt:lpstr>
      <vt:lpstr>这是AI吗？</vt:lpstr>
      <vt:lpstr>这是AI吗？</vt:lpstr>
      <vt:lpstr>这是AI吗？</vt:lpstr>
      <vt:lpstr>这是AI吗？</vt:lpstr>
      <vt:lpstr>这是AI吗？</vt:lpstr>
      <vt:lpstr>答案</vt:lpstr>
      <vt:lpstr>回顾</vt:lpstr>
      <vt:lpstr>第二课：机器如何学习？</vt:lpstr>
      <vt:lpstr>理解智能：人类与人工智能</vt:lpstr>
      <vt:lpstr>你怎么看？</vt:lpstr>
      <vt:lpstr>这意味着什么？</vt:lpstr>
      <vt:lpstr>您的个人数据集</vt:lpstr>
      <vt:lpstr>您的个人数据集</vt:lpstr>
      <vt:lpstr>人类预测与决策</vt:lpstr>
      <vt:lpstr>机器如何学习？</vt:lpstr>
      <vt:lpstr>快画！</vt:lpstr>
      <vt:lpstr>我们日常生活中的机器</vt:lpstr>
      <vt:lpstr>可选视频：快速绘画</vt:lpstr>
      <vt:lpstr>我们日常生活中的机器</vt:lpstr>
      <vt:lpstr>机器如何学习？</vt:lpstr>
      <vt:lpstr>第三课：什么是算法？</vt:lpstr>
      <vt:lpstr>什么是算法？</vt:lpstr>
      <vt:lpstr>PowerPoint 演示文稿</vt:lpstr>
      <vt:lpstr>一系列步骤或规则，用于解决问题或实现特定目标</vt:lpstr>
      <vt:lpstr>算法的三个主要部分Algorithm</vt:lpstr>
      <vt:lpstr>示例：制作蛋糕</vt:lpstr>
      <vt:lpstr>示例：播种</vt:lpstr>
      <vt:lpstr>示例：洗手</vt:lpstr>
      <vt:lpstr>计算机使用算法</vt:lpstr>
      <vt:lpstr>PowerPoint 演示文稿</vt:lpstr>
      <vt:lpstr>程序员如何编写算法？</vt:lpstr>
      <vt:lpstr>程序员如何编写算法？</vt:lpstr>
      <vt:lpstr>反思</vt:lpstr>
      <vt:lpstr>单元回顾</vt:lpstr>
      <vt:lpstr>你能解释一下人工智能吗？</vt:lpstr>
      <vt:lpstr>机器如何学习？</vt:lpstr>
      <vt:lpstr>其他活动与扩展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什么是 AI?</dc:title>
  <dc:creator/>
  <cp:lastModifiedBy>王世铭</cp:lastModifiedBy>
  <cp:revision>3</cp:revision>
  <dcterms:created xsi:type="dcterms:W3CDTF">2025-01-15T10:31:00Z</dcterms:created>
  <dcterms:modified xsi:type="dcterms:W3CDTF">2025-01-16T09:03:35Z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38A50D465410486A81E0BB5672C449F2_12</vt:lpwstr>
  </property>
  <property fmtid="{D5CDD505-2E9C-101B-9397-08002B2CF9AE}" pid="3" name="KSOProductBuildVer">
    <vt:lpwstr>2052-12.1.0.16929</vt:lpwstr>
  </property>
</Properties>
</file>